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3"/>
  </p:notesMasterIdLst>
  <p:handoutMasterIdLst>
    <p:handoutMasterId r:id="rId44"/>
  </p:handoutMasterIdLst>
  <p:sldIdLst>
    <p:sldId id="305" r:id="rId2"/>
    <p:sldId id="304" r:id="rId3"/>
    <p:sldId id="301" r:id="rId4"/>
    <p:sldId id="307" r:id="rId5"/>
    <p:sldId id="316" r:id="rId6"/>
    <p:sldId id="275" r:id="rId7"/>
    <p:sldId id="278" r:id="rId8"/>
    <p:sldId id="279" r:id="rId9"/>
    <p:sldId id="281" r:id="rId10"/>
    <p:sldId id="284" r:id="rId11"/>
    <p:sldId id="317" r:id="rId12"/>
    <p:sldId id="287" r:id="rId13"/>
    <p:sldId id="318" r:id="rId14"/>
    <p:sldId id="285" r:id="rId15"/>
    <p:sldId id="308" r:id="rId16"/>
    <p:sldId id="309" r:id="rId17"/>
    <p:sldId id="310" r:id="rId18"/>
    <p:sldId id="288" r:id="rId19"/>
    <p:sldId id="311" r:id="rId20"/>
    <p:sldId id="332" r:id="rId21"/>
    <p:sldId id="312" r:id="rId22"/>
    <p:sldId id="289" r:id="rId23"/>
    <p:sldId id="336" r:id="rId24"/>
    <p:sldId id="333" r:id="rId25"/>
    <p:sldId id="291" r:id="rId26"/>
    <p:sldId id="302" r:id="rId27"/>
    <p:sldId id="313" r:id="rId28"/>
    <p:sldId id="292" r:id="rId29"/>
    <p:sldId id="293" r:id="rId30"/>
    <p:sldId id="337" r:id="rId31"/>
    <p:sldId id="294" r:id="rId32"/>
    <p:sldId id="295" r:id="rId33"/>
    <p:sldId id="314" r:id="rId34"/>
    <p:sldId id="296" r:id="rId35"/>
    <p:sldId id="319" r:id="rId36"/>
    <p:sldId id="331" r:id="rId37"/>
    <p:sldId id="327" r:id="rId38"/>
    <p:sldId id="328" r:id="rId39"/>
    <p:sldId id="329" r:id="rId40"/>
    <p:sldId id="330" r:id="rId41"/>
    <p:sldId id="334" r:id="rId42"/>
  </p:sldIdLst>
  <p:sldSz cx="9144000" cy="6858000" type="screen4x3"/>
  <p:notesSz cx="6742113" cy="987266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HGゴシックE"/>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HGゴシックE"/>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HGゴシックE"/>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HGゴシックE"/>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HGゴシックE"/>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HGゴシックE"/>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HGゴシックE"/>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HGゴシックE"/>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HGゴシック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00FF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85992" autoAdjust="0"/>
  </p:normalViewPr>
  <p:slideViewPr>
    <p:cSldViewPr>
      <p:cViewPr varScale="1">
        <p:scale>
          <a:sx n="100" d="100"/>
          <a:sy n="100" d="100"/>
        </p:scale>
        <p:origin x="-220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4"/>
    </p:cViewPr>
  </p:sorterViewPr>
  <p:notesViewPr>
    <p:cSldViewPr>
      <p:cViewPr varScale="1">
        <p:scale>
          <a:sx n="75" d="100"/>
          <a:sy n="75" d="100"/>
        </p:scale>
        <p:origin x="-1770" y="-102"/>
      </p:cViewPr>
      <p:guideLst>
        <p:guide orient="horz" pos="3109"/>
        <p:guide pos="212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21000" cy="493713"/>
          </a:xfrm>
          <a:prstGeom prst="rect">
            <a:avLst/>
          </a:prstGeom>
        </p:spPr>
        <p:txBody>
          <a:bodyPr vert="horz" lIns="91504" tIns="45752" rIns="91504" bIns="45752"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 2"/>
          <p:cNvSpPr>
            <a:spLocks noGrp="1"/>
          </p:cNvSpPr>
          <p:nvPr>
            <p:ph type="dt" sz="quarter" idx="1"/>
          </p:nvPr>
        </p:nvSpPr>
        <p:spPr>
          <a:xfrm>
            <a:off x="3819525" y="0"/>
            <a:ext cx="2921000" cy="493713"/>
          </a:xfrm>
          <a:prstGeom prst="rect">
            <a:avLst/>
          </a:prstGeom>
        </p:spPr>
        <p:txBody>
          <a:bodyPr vert="horz" lIns="91504" tIns="45752" rIns="91504" bIns="45752" rtlCol="0"/>
          <a:lstStyle>
            <a:lvl1pPr algn="r" fontAlgn="auto">
              <a:spcBef>
                <a:spcPts val="0"/>
              </a:spcBef>
              <a:spcAft>
                <a:spcPts val="0"/>
              </a:spcAft>
              <a:defRPr sz="1200" smtClean="0">
                <a:latin typeface="+mn-lt"/>
                <a:ea typeface="+mn-ea"/>
                <a:cs typeface="+mn-cs"/>
              </a:defRPr>
            </a:lvl1pPr>
          </a:lstStyle>
          <a:p>
            <a:pPr>
              <a:defRPr/>
            </a:pPr>
            <a:fld id="{5827D4F7-DAE1-49DA-A9D3-6854D32C05B5}" type="datetimeFigureOut">
              <a:rPr lang="ja-JP" altLang="en-US"/>
              <a:pPr>
                <a:defRPr/>
              </a:pPr>
              <a:t>2012/12/16</a:t>
            </a:fld>
            <a:endParaRPr lang="ja-JP" altLang="en-US"/>
          </a:p>
        </p:txBody>
      </p:sp>
      <p:sp>
        <p:nvSpPr>
          <p:cNvPr id="4" name="フッター プレースホルダ 3"/>
          <p:cNvSpPr>
            <a:spLocks noGrp="1"/>
          </p:cNvSpPr>
          <p:nvPr>
            <p:ph type="ftr" sz="quarter" idx="2"/>
          </p:nvPr>
        </p:nvSpPr>
        <p:spPr>
          <a:xfrm>
            <a:off x="0" y="9377363"/>
            <a:ext cx="2921000" cy="493712"/>
          </a:xfrm>
          <a:prstGeom prst="rect">
            <a:avLst/>
          </a:prstGeom>
        </p:spPr>
        <p:txBody>
          <a:bodyPr vert="horz" lIns="91504" tIns="45752" rIns="91504" bIns="45752"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5" name="スライド番号プレースホルダ 4"/>
          <p:cNvSpPr>
            <a:spLocks noGrp="1"/>
          </p:cNvSpPr>
          <p:nvPr>
            <p:ph type="sldNum" sz="quarter" idx="3"/>
          </p:nvPr>
        </p:nvSpPr>
        <p:spPr>
          <a:xfrm>
            <a:off x="3819525" y="9377363"/>
            <a:ext cx="2921000" cy="493712"/>
          </a:xfrm>
          <a:prstGeom prst="rect">
            <a:avLst/>
          </a:prstGeom>
        </p:spPr>
        <p:txBody>
          <a:bodyPr vert="horz" lIns="91504" tIns="45752" rIns="91504" bIns="45752" rtlCol="0" anchor="b"/>
          <a:lstStyle>
            <a:lvl1pPr algn="r" fontAlgn="auto">
              <a:spcBef>
                <a:spcPts val="0"/>
              </a:spcBef>
              <a:spcAft>
                <a:spcPts val="0"/>
              </a:spcAft>
              <a:defRPr sz="1200" smtClean="0">
                <a:latin typeface="+mn-lt"/>
                <a:ea typeface="+mn-ea"/>
                <a:cs typeface="+mn-cs"/>
              </a:defRPr>
            </a:lvl1pPr>
          </a:lstStyle>
          <a:p>
            <a:pPr>
              <a:defRPr/>
            </a:pPr>
            <a:fld id="{438E649F-C701-4225-89A7-82748F1F0CF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22588" cy="493713"/>
          </a:xfrm>
          <a:prstGeom prst="rect">
            <a:avLst/>
          </a:prstGeom>
        </p:spPr>
        <p:txBody>
          <a:bodyPr vert="horz" lIns="91504" tIns="45752" rIns="91504" bIns="45752" rtlCol="0"/>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3" name="日付プレースホルダ 2"/>
          <p:cNvSpPr>
            <a:spLocks noGrp="1"/>
          </p:cNvSpPr>
          <p:nvPr>
            <p:ph type="dt" idx="1"/>
          </p:nvPr>
        </p:nvSpPr>
        <p:spPr>
          <a:xfrm>
            <a:off x="3817938" y="0"/>
            <a:ext cx="2922587" cy="493713"/>
          </a:xfrm>
          <a:prstGeom prst="rect">
            <a:avLst/>
          </a:prstGeom>
        </p:spPr>
        <p:txBody>
          <a:bodyPr vert="horz" lIns="91504" tIns="45752" rIns="91504" bIns="45752" rtlCol="0"/>
          <a:lstStyle>
            <a:lvl1pPr algn="r" fontAlgn="auto">
              <a:spcBef>
                <a:spcPts val="0"/>
              </a:spcBef>
              <a:spcAft>
                <a:spcPts val="0"/>
              </a:spcAft>
              <a:defRPr sz="1200" smtClean="0">
                <a:latin typeface="+mn-lt"/>
                <a:ea typeface="+mn-ea"/>
                <a:cs typeface="+mn-cs"/>
              </a:defRPr>
            </a:lvl1pPr>
          </a:lstStyle>
          <a:p>
            <a:pPr>
              <a:defRPr/>
            </a:pPr>
            <a:fld id="{C98BC911-4B90-4EB4-AC4E-BDA6F652FE7A}" type="datetimeFigureOut">
              <a:rPr lang="ja-JP" altLang="en-US"/>
              <a:pPr>
                <a:defRPr/>
              </a:pPr>
              <a:t>2012/12/16</a:t>
            </a:fld>
            <a:endParaRPr lang="ja-JP" altLang="en-US"/>
          </a:p>
        </p:txBody>
      </p:sp>
      <p:sp>
        <p:nvSpPr>
          <p:cNvPr id="4" name="スライド イメージ プレースホルダ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1504" tIns="45752" rIns="91504" bIns="45752" rtlCol="0" anchor="ctr"/>
          <a:lstStyle/>
          <a:p>
            <a:pPr lvl="0"/>
            <a:endParaRPr lang="ja-JP" altLang="en-US" noProof="0"/>
          </a:p>
        </p:txBody>
      </p:sp>
      <p:sp>
        <p:nvSpPr>
          <p:cNvPr id="5" name="ノート プレースホルダ 4"/>
          <p:cNvSpPr>
            <a:spLocks noGrp="1"/>
          </p:cNvSpPr>
          <p:nvPr>
            <p:ph type="body" sz="quarter" idx="3"/>
          </p:nvPr>
        </p:nvSpPr>
        <p:spPr>
          <a:xfrm>
            <a:off x="673100" y="4689475"/>
            <a:ext cx="5395913" cy="4443413"/>
          </a:xfrm>
          <a:prstGeom prst="rect">
            <a:avLst/>
          </a:prstGeom>
        </p:spPr>
        <p:txBody>
          <a:bodyPr vert="horz" lIns="91504" tIns="45752" rIns="91504" bIns="45752"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7363"/>
            <a:ext cx="2922588" cy="493712"/>
          </a:xfrm>
          <a:prstGeom prst="rect">
            <a:avLst/>
          </a:prstGeom>
        </p:spPr>
        <p:txBody>
          <a:bodyPr vert="horz" lIns="91504" tIns="45752" rIns="91504" bIns="45752" rtlCol="0" anchor="b"/>
          <a:lstStyle>
            <a:lvl1pPr algn="l" fontAlgn="auto">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7938" y="9377363"/>
            <a:ext cx="2922587" cy="493712"/>
          </a:xfrm>
          <a:prstGeom prst="rect">
            <a:avLst/>
          </a:prstGeom>
        </p:spPr>
        <p:txBody>
          <a:bodyPr vert="horz" lIns="91504" tIns="45752" rIns="91504" bIns="45752" rtlCol="0" anchor="b"/>
          <a:lstStyle>
            <a:lvl1pPr algn="r" fontAlgn="auto">
              <a:spcBef>
                <a:spcPts val="0"/>
              </a:spcBef>
              <a:spcAft>
                <a:spcPts val="0"/>
              </a:spcAft>
              <a:defRPr sz="1200" smtClean="0">
                <a:latin typeface="+mn-lt"/>
                <a:ea typeface="+mn-ea"/>
                <a:cs typeface="+mn-cs"/>
              </a:defRPr>
            </a:lvl1pPr>
          </a:lstStyle>
          <a:p>
            <a:pPr>
              <a:defRPr/>
            </a:pPr>
            <a:fld id="{D3942C2E-49AD-4D4B-9CBA-75CD3E9B192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ja-JP" smtClean="0"/>
              <a:t>「食」は世界中のあらゆる文化において中心的な役割を果たしており、社交、祝い事、娯楽に欠かすことのできないもので、</a:t>
            </a:r>
            <a:r>
              <a:rPr lang="ja-JP" altLang="en-US" smtClean="0"/>
              <a:t>「人生の活動」の多くが食事を中心にまわっています。</a:t>
            </a:r>
            <a:r>
              <a:rPr lang="ja-JP" altLang="ja-JP" smtClean="0"/>
              <a:t>普通の生活</a:t>
            </a:r>
            <a:r>
              <a:rPr lang="en-US" altLang="ja-JP" smtClean="0"/>
              <a:t>(</a:t>
            </a:r>
            <a:r>
              <a:rPr lang="ja-JP" altLang="ja-JP" smtClean="0"/>
              <a:t>仕事、学校、人間関係、友達、大学など</a:t>
            </a:r>
            <a:r>
              <a:rPr lang="en-US" altLang="ja-JP" smtClean="0"/>
              <a:t>)</a:t>
            </a:r>
            <a:r>
              <a:rPr lang="ja-JP" altLang="ja-JP" smtClean="0"/>
              <a:t>に戻ることは、普通の食事</a:t>
            </a:r>
            <a:r>
              <a:rPr lang="en-US" altLang="ja-JP" smtClean="0"/>
              <a:t>(</a:t>
            </a:r>
            <a:r>
              <a:rPr lang="ja-JP" altLang="ja-JP" smtClean="0"/>
              <a:t>パースデー・ディナ一、食事への招待、昼食会、友達のために料理をする、ピクニ</a:t>
            </a:r>
            <a:r>
              <a:rPr lang="en-US" altLang="ja-JP" smtClean="0"/>
              <a:t>1</a:t>
            </a:r>
            <a:r>
              <a:rPr lang="ja-JP" altLang="ja-JP" smtClean="0"/>
              <a:t>ク、バーベキューなど</a:t>
            </a:r>
            <a:r>
              <a:rPr lang="en-US" altLang="ja-JP" smtClean="0"/>
              <a:t>)</a:t>
            </a:r>
            <a:r>
              <a:rPr lang="ja-JP" altLang="ja-JP" smtClean="0"/>
              <a:t>に戻ることでもあるのです。</a:t>
            </a:r>
            <a:endParaRPr lang="ja-JP" altLang="en-US" smtClean="0"/>
          </a:p>
          <a:p>
            <a:pPr>
              <a:spcBef>
                <a:spcPct val="0"/>
              </a:spcBef>
            </a:pPr>
            <a:endParaRPr lang="ja-JP" altLang="en-US" smtClean="0"/>
          </a:p>
        </p:txBody>
      </p:sp>
      <p:sp>
        <p:nvSpPr>
          <p:cNvPr id="491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E2FB6B-6ADB-40B8-BCBE-27C07BBC349A}" type="slidenum">
              <a:rPr lang="ja-JP" altLang="en-US">
                <a:cs typeface="HGゴシックE"/>
              </a:rPr>
              <a:pPr fontAlgn="base">
                <a:spcBef>
                  <a:spcPct val="0"/>
                </a:spcBef>
                <a:spcAft>
                  <a:spcPct val="0"/>
                </a:spcAft>
              </a:pPr>
              <a:t>4</a:t>
            </a:fld>
            <a:endParaRPr lang="ja-JP" altLang="en-US">
              <a:cs typeface="HGゴシックE"/>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83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「骨粗鬆症になるのは怖い」　しかし一方で、「体重が増えるのは絶対にいや」</a:t>
            </a:r>
            <a:endParaRPr lang="en-US" altLang="ja-JP" smtClean="0"/>
          </a:p>
          <a:p>
            <a:pPr>
              <a:spcBef>
                <a:spcPct val="0"/>
              </a:spcBef>
            </a:pPr>
            <a:endParaRPr lang="en-US" altLang="ja-JP" smtClean="0"/>
          </a:p>
          <a:p>
            <a:pPr>
              <a:spcBef>
                <a:spcPct val="0"/>
              </a:spcBef>
            </a:pPr>
            <a:r>
              <a:rPr lang="ja-JP" altLang="en-US" smtClean="0"/>
              <a:t>自己矛盾で苦しむことによってエネルギーが生じ、やがては変化を促進することになる。</a:t>
            </a:r>
            <a:endParaRPr lang="ja-JP" altLang="ja-JP" smtClean="0"/>
          </a:p>
          <a:p>
            <a:pPr>
              <a:spcBef>
                <a:spcPct val="0"/>
              </a:spcBef>
            </a:pPr>
            <a:endParaRPr lang="ja-JP" altLang="ja-JP" smtClean="0"/>
          </a:p>
        </p:txBody>
      </p:sp>
      <p:sp>
        <p:nvSpPr>
          <p:cNvPr id="583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69833D-DA65-4CED-B30F-DDB23BE1EA5C}" type="slidenum">
              <a:rPr lang="ja-JP" altLang="en-US">
                <a:cs typeface="HGゴシックE"/>
              </a:rPr>
              <a:pPr fontAlgn="base">
                <a:spcBef>
                  <a:spcPct val="0"/>
                </a:spcBef>
                <a:spcAft>
                  <a:spcPct val="0"/>
                </a:spcAft>
              </a:pPr>
              <a:t>14</a:t>
            </a:fld>
            <a:endParaRPr lang="ja-JP" altLang="en-US">
              <a:cs typeface="HGゴシックE"/>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93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「行動を変える」</a:t>
            </a:r>
            <a:endParaRPr lang="en-US" altLang="ja-JP" smtClean="0"/>
          </a:p>
          <a:p>
            <a:pPr>
              <a:spcBef>
                <a:spcPct val="0"/>
              </a:spcBef>
            </a:pPr>
            <a:r>
              <a:rPr lang="ja-JP" altLang="en-US" smtClean="0"/>
              <a:t>・穏やかに：合意したことを本人に思い出してもらう</a:t>
            </a:r>
            <a:endParaRPr lang="en-US" altLang="ja-JP" smtClean="0"/>
          </a:p>
          <a:p>
            <a:pPr>
              <a:spcBef>
                <a:spcPct val="0"/>
              </a:spcBef>
            </a:pPr>
            <a:r>
              <a:rPr lang="ja-JP" altLang="en-US" smtClean="0"/>
              <a:t>・思いやりを持って：本人が食事を前にして変化したいと思うことは難しいこと。これは認めてあげる。しかし「私の考え方と違う」とはっきり言う。家族が望んでいることを粘り強く伝える。</a:t>
            </a:r>
            <a:endParaRPr lang="en-US" altLang="ja-JP" smtClean="0"/>
          </a:p>
          <a:p>
            <a:pPr>
              <a:spcBef>
                <a:spcPct val="0"/>
              </a:spcBef>
            </a:pPr>
            <a:r>
              <a:rPr lang="ja-JP" altLang="en-US" smtClean="0"/>
              <a:t>・関心を示して：何が助けになるか、本人にたずねる。</a:t>
            </a:r>
            <a:endParaRPr lang="en-US" altLang="ja-JP" smtClean="0"/>
          </a:p>
          <a:p>
            <a:pPr>
              <a:spcBef>
                <a:spcPct val="0"/>
              </a:spcBef>
            </a:pPr>
            <a:r>
              <a:rPr lang="ja-JP" altLang="en-US" smtClean="0"/>
              <a:t>・コーチする：</a:t>
            </a:r>
            <a:endParaRPr lang="en-US" altLang="ja-JP" smtClean="0"/>
          </a:p>
          <a:p>
            <a:pPr>
              <a:spcBef>
                <a:spcPct val="0"/>
              </a:spcBef>
            </a:pPr>
            <a:r>
              <a:rPr lang="ja-JP" altLang="en-US" smtClean="0"/>
              <a:t>・巻き込まれない：気休めを与えない</a:t>
            </a:r>
            <a:endParaRPr lang="en-US" altLang="ja-JP" smtClean="0"/>
          </a:p>
        </p:txBody>
      </p:sp>
      <p:sp>
        <p:nvSpPr>
          <p:cNvPr id="593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ADA00E-531E-4153-A85E-5513C4BC6AF1}" type="slidenum">
              <a:rPr lang="ja-JP" altLang="en-US">
                <a:cs typeface="HGゴシックE"/>
              </a:rPr>
              <a:pPr fontAlgn="base">
                <a:spcBef>
                  <a:spcPct val="0"/>
                </a:spcBef>
                <a:spcAft>
                  <a:spcPct val="0"/>
                </a:spcAft>
              </a:pPr>
              <a:t>16</a:t>
            </a:fld>
            <a:endParaRPr lang="ja-JP" altLang="en-US">
              <a:cs typeface="HGゴシックE"/>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04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smtClean="0"/>
          </a:p>
          <a:p>
            <a:pPr>
              <a:spcBef>
                <a:spcPct val="0"/>
              </a:spcBef>
            </a:pPr>
            <a:endParaRPr lang="ja-JP" altLang="ja-JP" smtClean="0"/>
          </a:p>
        </p:txBody>
      </p:sp>
      <p:sp>
        <p:nvSpPr>
          <p:cNvPr id="604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DED214-6935-411B-B599-0C89D25CCC69}" type="slidenum">
              <a:rPr lang="ja-JP" altLang="en-US">
                <a:cs typeface="HGゴシックE"/>
              </a:rPr>
              <a:pPr fontAlgn="base">
                <a:spcBef>
                  <a:spcPct val="0"/>
                </a:spcBef>
                <a:spcAft>
                  <a:spcPct val="0"/>
                </a:spcAft>
              </a:pPr>
              <a:t>18</a:t>
            </a:fld>
            <a:endParaRPr lang="ja-JP" altLang="en-US">
              <a:cs typeface="HGゴシックE"/>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14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smtClean="0"/>
          </a:p>
          <a:p>
            <a:pPr>
              <a:spcBef>
                <a:spcPct val="0"/>
              </a:spcBef>
            </a:pPr>
            <a:endParaRPr lang="ja-JP" altLang="ja-JP" smtClean="0"/>
          </a:p>
        </p:txBody>
      </p:sp>
      <p:sp>
        <p:nvSpPr>
          <p:cNvPr id="614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2BDFC0-5E05-476A-939C-85E7EAD8593C}" type="slidenum">
              <a:rPr lang="ja-JP" altLang="en-US">
                <a:cs typeface="HGゴシックE"/>
              </a:rPr>
              <a:pPr fontAlgn="base">
                <a:spcBef>
                  <a:spcPct val="0"/>
                </a:spcBef>
                <a:spcAft>
                  <a:spcPct val="0"/>
                </a:spcAft>
              </a:pPr>
              <a:t>22</a:t>
            </a:fld>
            <a:endParaRPr lang="ja-JP" altLang="en-US">
              <a:cs typeface="HGゴシックE"/>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24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smtClean="0"/>
          </a:p>
          <a:p>
            <a:pPr>
              <a:spcBef>
                <a:spcPct val="0"/>
              </a:spcBef>
            </a:pPr>
            <a:endParaRPr lang="ja-JP" altLang="ja-JP" smtClean="0"/>
          </a:p>
        </p:txBody>
      </p:sp>
      <p:sp>
        <p:nvSpPr>
          <p:cNvPr id="6246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1ACD2D-CC8A-443B-ADB8-7B8072B152DC}" type="slidenum">
              <a:rPr lang="ja-JP" altLang="en-US">
                <a:cs typeface="HGゴシックE"/>
              </a:rPr>
              <a:pPr fontAlgn="base">
                <a:spcBef>
                  <a:spcPct val="0"/>
                </a:spcBef>
                <a:spcAft>
                  <a:spcPct val="0"/>
                </a:spcAft>
              </a:pPr>
              <a:t>23</a:t>
            </a:fld>
            <a:endParaRPr lang="ja-JP" altLang="en-US">
              <a:cs typeface="HGゴシックE"/>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34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smtClean="0"/>
          </a:p>
          <a:p>
            <a:pPr>
              <a:spcBef>
                <a:spcPct val="0"/>
              </a:spcBef>
            </a:pPr>
            <a:endParaRPr lang="ja-JP" altLang="ja-JP" smtClean="0"/>
          </a:p>
        </p:txBody>
      </p:sp>
      <p:sp>
        <p:nvSpPr>
          <p:cNvPr id="634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20D8E2-5AB1-43DB-B715-38B9BF2A6A38}" type="slidenum">
              <a:rPr lang="ja-JP" altLang="en-US">
                <a:cs typeface="HGゴシックE"/>
              </a:rPr>
              <a:pPr fontAlgn="base">
                <a:spcBef>
                  <a:spcPct val="0"/>
                </a:spcBef>
                <a:spcAft>
                  <a:spcPct val="0"/>
                </a:spcAft>
              </a:pPr>
              <a:t>25</a:t>
            </a:fld>
            <a:endParaRPr lang="ja-JP" altLang="en-US">
              <a:cs typeface="HGゴシックE"/>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45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45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9CC9AC-956B-489A-83A5-660A594D6019}" type="slidenum">
              <a:rPr lang="ja-JP" altLang="en-US">
                <a:cs typeface="HGゴシックE"/>
              </a:rPr>
              <a:pPr fontAlgn="base">
                <a:spcBef>
                  <a:spcPct val="0"/>
                </a:spcBef>
                <a:spcAft>
                  <a:spcPct val="0"/>
                </a:spcAft>
              </a:pPr>
              <a:t>28</a:t>
            </a:fld>
            <a:endParaRPr lang="ja-JP" altLang="en-US">
              <a:cs typeface="HGゴシックE"/>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55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55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0B86A3-E5A1-4404-AF84-93DB52B7CA0F}" type="slidenum">
              <a:rPr lang="ja-JP" altLang="en-US">
                <a:cs typeface="HGゴシックE"/>
              </a:rPr>
              <a:pPr fontAlgn="base">
                <a:spcBef>
                  <a:spcPct val="0"/>
                </a:spcBef>
                <a:spcAft>
                  <a:spcPct val="0"/>
                </a:spcAft>
              </a:pPr>
              <a:t>29</a:t>
            </a:fld>
            <a:endParaRPr lang="ja-JP" altLang="en-US">
              <a:cs typeface="HGゴシックE"/>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65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65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A52B11-1ECA-40AF-9F47-E971DE1C2D9A}" type="slidenum">
              <a:rPr lang="ja-JP" altLang="en-US">
                <a:cs typeface="HGゴシックE"/>
              </a:rPr>
              <a:pPr fontAlgn="base">
                <a:spcBef>
                  <a:spcPct val="0"/>
                </a:spcBef>
                <a:spcAft>
                  <a:spcPct val="0"/>
                </a:spcAft>
              </a:pPr>
              <a:t>30</a:t>
            </a:fld>
            <a:endParaRPr lang="ja-JP" altLang="en-US">
              <a:cs typeface="HGゴシックE"/>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75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758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9D2533-E94E-4F73-A828-65BF3548810D}" type="slidenum">
              <a:rPr lang="ja-JP" altLang="en-US">
                <a:cs typeface="HGゴシックE"/>
              </a:rPr>
              <a:pPr fontAlgn="base">
                <a:spcBef>
                  <a:spcPct val="0"/>
                </a:spcBef>
                <a:spcAft>
                  <a:spcPct val="0"/>
                </a:spcAft>
              </a:pPr>
              <a:t>31</a:t>
            </a:fld>
            <a:endParaRPr lang="ja-JP" altLang="en-US">
              <a:cs typeface="HGゴシックE"/>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拒食症の維持システム</a:t>
            </a:r>
            <a:endParaRPr lang="ja-JP" altLang="ja-JP" smtClean="0"/>
          </a:p>
        </p:txBody>
      </p:sp>
      <p:sp>
        <p:nvSpPr>
          <p:cNvPr id="501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40B62F-6543-485C-8D39-0D609D57C3DD}" type="slidenum">
              <a:rPr lang="ja-JP" altLang="en-US">
                <a:cs typeface="HGゴシックE"/>
              </a:rPr>
              <a:pPr fontAlgn="base">
                <a:spcBef>
                  <a:spcPct val="0"/>
                </a:spcBef>
                <a:spcAft>
                  <a:spcPct val="0"/>
                </a:spcAft>
              </a:pPr>
              <a:t>6</a:t>
            </a:fld>
            <a:endParaRPr lang="ja-JP" altLang="en-US">
              <a:cs typeface="HGゴシックE"/>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86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86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67E4A5-37D9-4143-8B3F-478839021D00}" type="slidenum">
              <a:rPr lang="ja-JP" altLang="en-US">
                <a:cs typeface="HGゴシックE"/>
              </a:rPr>
              <a:pPr fontAlgn="base">
                <a:spcBef>
                  <a:spcPct val="0"/>
                </a:spcBef>
                <a:spcAft>
                  <a:spcPct val="0"/>
                </a:spcAft>
              </a:pPr>
              <a:t>32</a:t>
            </a:fld>
            <a:endParaRPr lang="ja-JP" altLang="en-US">
              <a:cs typeface="HGゴシックE"/>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96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96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AA6D18-C1FF-4445-9DFC-4F9DF863E787}" type="slidenum">
              <a:rPr lang="ja-JP" altLang="en-US">
                <a:cs typeface="HGゴシックE"/>
              </a:rPr>
              <a:pPr fontAlgn="base">
                <a:spcBef>
                  <a:spcPct val="0"/>
                </a:spcBef>
                <a:spcAft>
                  <a:spcPct val="0"/>
                </a:spcAft>
              </a:pPr>
              <a:t>34</a:t>
            </a:fld>
            <a:endParaRPr lang="ja-JP" altLang="en-US">
              <a:cs typeface="HGゴシックE"/>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ja-JP" smtClean="0"/>
              <a:t>食行動や食べるものに</a:t>
            </a:r>
            <a:r>
              <a:rPr lang="en-US" altLang="ja-JP" smtClean="0"/>
              <a:t>(</a:t>
            </a:r>
            <a:r>
              <a:rPr lang="ja-JP" altLang="ja-JP" smtClean="0"/>
              <a:t>体重や体型については二次的に</a:t>
            </a:r>
            <a:r>
              <a:rPr lang="en-US" altLang="ja-JP" smtClean="0"/>
              <a:t>)</a:t>
            </a:r>
            <a:r>
              <a:rPr lang="ja-JP" altLang="ja-JP" smtClean="0"/>
              <a:t>異常な意味づけ・価値づけが行なわれていく過程。このような意味づけは患者さん個人のアイデンテイテイや情報処理過程</a:t>
            </a:r>
            <a:r>
              <a:rPr lang="en-US" altLang="ja-JP" smtClean="0"/>
              <a:t>(</a:t>
            </a:r>
            <a:r>
              <a:rPr lang="ja-JP" altLang="ja-JP" smtClean="0"/>
              <a:t>柔軟性の欠如、細部へのこだわり</a:t>
            </a:r>
            <a:r>
              <a:rPr lang="en-US" altLang="ja-JP" smtClean="0"/>
              <a:t>)</a:t>
            </a:r>
            <a:r>
              <a:rPr lang="ja-JP" altLang="ja-JP" smtClean="0"/>
              <a:t>、感情システム</a:t>
            </a:r>
            <a:r>
              <a:rPr lang="en-US" altLang="ja-JP" smtClean="0"/>
              <a:t>(</a:t>
            </a:r>
            <a:r>
              <a:rPr lang="ja-JP" altLang="ja-JP" smtClean="0"/>
              <a:t>不安</a:t>
            </a:r>
            <a:r>
              <a:rPr lang="en-US" altLang="ja-JP" smtClean="0"/>
              <a:t>)</a:t>
            </a:r>
            <a:r>
              <a:rPr lang="ja-JP" altLang="ja-JP" smtClean="0"/>
              <a:t>に深く刻み込まれて、行動面に影響を及ぼします。その結果、食事がルールに縛られたり、特定の食べ物を避けたりするようになるのです。食行動は日常生活の文脈からはずれてしまい、単に空腹を満たしたり燃料補給するための、あるいは人間関係の潤滑油としての行為ではなくなります。</a:t>
            </a:r>
            <a:endParaRPr lang="en-US" altLang="ja-JP" smtClean="0"/>
          </a:p>
          <a:p>
            <a:pPr>
              <a:spcBef>
                <a:spcPct val="0"/>
              </a:spcBef>
            </a:pPr>
            <a:r>
              <a:rPr lang="ja-JP" altLang="ja-JP" smtClean="0"/>
              <a:t>食事に関するルールは体重コントロールに関連していることもありますが、ほとんどの場合はもっと複雑です。例えば、気分がよいから食べてもよいのか、食べるという報酬を得るに値するから食べるのか。よく働いた</a:t>
            </a:r>
            <a:r>
              <a:rPr lang="en-US" altLang="ja-JP" smtClean="0"/>
              <a:t>/</a:t>
            </a:r>
            <a:r>
              <a:rPr lang="ja-JP" altLang="ja-JP" smtClean="0"/>
              <a:t>勉強したから食べてもよいのか、十分な成果</a:t>
            </a:r>
            <a:r>
              <a:rPr lang="en-US" altLang="ja-JP" smtClean="0"/>
              <a:t>/</a:t>
            </a:r>
            <a:r>
              <a:rPr lang="ja-JP" altLang="ja-JP" smtClean="0"/>
              <a:t>成績を上げたから食べてもよいのか。自分という存在が一定の空間を占めるに値するのか</a:t>
            </a:r>
            <a:r>
              <a:rPr lang="en-US" altLang="ja-JP" smtClean="0"/>
              <a:t>oj</a:t>
            </a:r>
            <a:r>
              <a:rPr lang="ja-JP" altLang="ja-JP" smtClean="0"/>
              <a:t>レールは食べ物の色や美的価値、性欲への影響などに関わることもあり、奇妙にみえる場合があるかもしれません。食事を縛るルールの多くは、その裏に複雑な感情が隠されているのです。これらの感情は個人特有であり、事実無根であることが多く、食べ物や食事に直接関係しているものです。</a:t>
            </a:r>
          </a:p>
          <a:p>
            <a:pPr>
              <a:spcBef>
                <a:spcPct val="0"/>
              </a:spcBef>
            </a:pPr>
            <a:endParaRPr lang="ja-JP" altLang="ja-JP" smtClean="0"/>
          </a:p>
          <a:p>
            <a:pPr>
              <a:spcBef>
                <a:spcPct val="0"/>
              </a:spcBef>
            </a:pPr>
            <a:endParaRPr lang="ja-JP" altLang="ja-JP" smtClean="0"/>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7CB54F-1EE6-48C4-ACAB-FE192AFE20A3}" type="slidenum">
              <a:rPr lang="ja-JP" altLang="en-US">
                <a:cs typeface="HGゴシックE"/>
              </a:rPr>
              <a:pPr fontAlgn="base">
                <a:spcBef>
                  <a:spcPct val="0"/>
                </a:spcBef>
                <a:spcAft>
                  <a:spcPct val="0"/>
                </a:spcAft>
              </a:pPr>
              <a:t>7</a:t>
            </a:fld>
            <a:endParaRPr lang="ja-JP" altLang="en-US">
              <a:cs typeface="HGゴシックE"/>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ja-JP" smtClean="0"/>
              <a:t>食事に関するルールは体重コントロールに関連していることもありますが、ほとんどの場合はもっと複雑です。例えば、気分がよいから食べてもよいのか、食べるという報酬を得るに値するから食べるのか。よく働いた</a:t>
            </a:r>
            <a:r>
              <a:rPr lang="en-US" altLang="ja-JP" smtClean="0"/>
              <a:t>/</a:t>
            </a:r>
            <a:r>
              <a:rPr lang="ja-JP" altLang="ja-JP" smtClean="0"/>
              <a:t>勉強したから食べてもよいのか、十分な成果</a:t>
            </a:r>
            <a:r>
              <a:rPr lang="en-US" altLang="ja-JP" smtClean="0"/>
              <a:t>/</a:t>
            </a:r>
            <a:r>
              <a:rPr lang="ja-JP" altLang="ja-JP" smtClean="0"/>
              <a:t>成績を上げたから食べてもよいのか。自分という存在が一定の空間を占めるに値する</a:t>
            </a:r>
            <a:r>
              <a:rPr lang="ja-JP" altLang="en-US" smtClean="0"/>
              <a:t>のか。</a:t>
            </a:r>
            <a:r>
              <a:rPr lang="ja-JP" altLang="ja-JP" smtClean="0"/>
              <a:t>食事を縛るルールの多くは、その裏に複雑な感情が隠されているのです。これらの感情は個人特有であり、事実無根であることが多</a:t>
            </a:r>
            <a:r>
              <a:rPr lang="ja-JP" altLang="en-US" smtClean="0"/>
              <a:t>い</a:t>
            </a:r>
            <a:r>
              <a:rPr lang="ja-JP" altLang="ja-JP" smtClean="0"/>
              <a:t>。</a:t>
            </a:r>
          </a:p>
          <a:p>
            <a:pPr>
              <a:spcBef>
                <a:spcPct val="0"/>
              </a:spcBef>
            </a:pPr>
            <a:endParaRPr lang="ja-JP" altLang="ja-JP" smtClean="0"/>
          </a:p>
          <a:p>
            <a:pPr>
              <a:spcBef>
                <a:spcPct val="0"/>
              </a:spcBef>
            </a:pPr>
            <a:endParaRPr lang="ja-JP" altLang="ja-JP"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9E3E8C-1E04-4B4D-859B-C19FFD0FB1D2}" type="slidenum">
              <a:rPr lang="ja-JP" altLang="en-US">
                <a:cs typeface="HGゴシックE"/>
              </a:rPr>
              <a:pPr fontAlgn="base">
                <a:spcBef>
                  <a:spcPct val="0"/>
                </a:spcBef>
                <a:spcAft>
                  <a:spcPct val="0"/>
                </a:spcAft>
              </a:pPr>
              <a:t>8</a:t>
            </a:fld>
            <a:endParaRPr lang="ja-JP" altLang="en-US">
              <a:cs typeface="HGゴシックE"/>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32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ja-JP" smtClean="0"/>
              <a:t>食事に関するルールは体重コントロールに関連していることもありますが、ほとんどの場合はもっと複雑です。例えば、気分がよいから食べてもよいのか、食べるという報酬を得るに値するから食べるのか。よく働いた</a:t>
            </a:r>
            <a:r>
              <a:rPr lang="en-US" altLang="ja-JP" smtClean="0"/>
              <a:t>/</a:t>
            </a:r>
            <a:r>
              <a:rPr lang="ja-JP" altLang="ja-JP" smtClean="0"/>
              <a:t>勉強したから食べてもよいのか、十分な成果</a:t>
            </a:r>
            <a:r>
              <a:rPr lang="en-US" altLang="ja-JP" smtClean="0"/>
              <a:t>/</a:t>
            </a:r>
            <a:r>
              <a:rPr lang="ja-JP" altLang="ja-JP" smtClean="0"/>
              <a:t>成績を上げたから食べてもよいのか。自分という存在が一定の空間を占めるに値する</a:t>
            </a:r>
            <a:r>
              <a:rPr lang="ja-JP" altLang="en-US" smtClean="0"/>
              <a:t>のか。</a:t>
            </a:r>
            <a:r>
              <a:rPr lang="ja-JP" altLang="ja-JP" smtClean="0"/>
              <a:t>食事を縛るルールの多くは、その裏に複雑な感情が隠されているのです。これらの感情は個人特有であり、事実無根であることが多</a:t>
            </a:r>
            <a:r>
              <a:rPr lang="ja-JP" altLang="en-US" smtClean="0"/>
              <a:t>い</a:t>
            </a:r>
            <a:r>
              <a:rPr lang="ja-JP" altLang="ja-JP" smtClean="0"/>
              <a:t>。</a:t>
            </a:r>
          </a:p>
          <a:p>
            <a:pPr>
              <a:spcBef>
                <a:spcPct val="0"/>
              </a:spcBef>
            </a:pPr>
            <a:endParaRPr lang="ja-JP" altLang="ja-JP" smtClean="0"/>
          </a:p>
          <a:p>
            <a:pPr>
              <a:spcBef>
                <a:spcPct val="0"/>
              </a:spcBef>
            </a:pPr>
            <a:endParaRPr lang="ja-JP" altLang="ja-JP" smtClean="0"/>
          </a:p>
        </p:txBody>
      </p:sp>
      <p:sp>
        <p:nvSpPr>
          <p:cNvPr id="532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7D3B81-8DAC-4E0D-9091-C7A7EE653DFD}" type="slidenum">
              <a:rPr lang="ja-JP" altLang="en-US">
                <a:cs typeface="HGゴシックE"/>
              </a:rPr>
              <a:pPr fontAlgn="base">
                <a:spcBef>
                  <a:spcPct val="0"/>
                </a:spcBef>
                <a:spcAft>
                  <a:spcPct val="0"/>
                </a:spcAft>
              </a:pPr>
              <a:t>9</a:t>
            </a:fld>
            <a:endParaRPr lang="ja-JP" altLang="en-US">
              <a:cs typeface="HGゴシックE"/>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smtClean="0"/>
          </a:p>
          <a:p>
            <a:pPr>
              <a:spcBef>
                <a:spcPct val="0"/>
              </a:spcBef>
            </a:pPr>
            <a:endParaRPr lang="ja-JP" altLang="ja-JP"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46E1C3-222C-4551-975D-08468D4A0797}" type="slidenum">
              <a:rPr lang="ja-JP" altLang="en-US">
                <a:cs typeface="HGゴシックE"/>
              </a:rPr>
              <a:pPr fontAlgn="base">
                <a:spcBef>
                  <a:spcPct val="0"/>
                </a:spcBef>
                <a:spcAft>
                  <a:spcPct val="0"/>
                </a:spcAft>
              </a:pPr>
              <a:t>10</a:t>
            </a:fld>
            <a:endParaRPr lang="ja-JP" altLang="en-US">
              <a:cs typeface="HGゴシックE"/>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52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①栄養障害が脳機能に与えるダメージを未然に防いで、脳細胞の死や報酬回路、学習・発達面に障害が起きないようにする。</a:t>
            </a:r>
            <a:endParaRPr lang="en-US" altLang="ja-JP" smtClean="0"/>
          </a:p>
          <a:p>
            <a:pPr>
              <a:spcBef>
                <a:spcPct val="0"/>
              </a:spcBef>
            </a:pPr>
            <a:r>
              <a:rPr lang="ja-JP" altLang="en-US" smtClean="0"/>
              <a:t>②</a:t>
            </a:r>
            <a:r>
              <a:rPr lang="ja-JP" altLang="ja-JP" smtClean="0"/>
              <a:t>一方で十分な時間とサポートを与えて、彼女のモチベーションが高まり、ルールに縛られない食事を試したり、安心行動をやめてみようとするまでじっくり待つこと。</a:t>
            </a:r>
            <a:endParaRPr lang="ja-JP" altLang="en-US" smtClean="0"/>
          </a:p>
          <a:p>
            <a:pPr>
              <a:spcBef>
                <a:spcPct val="0"/>
              </a:spcBef>
            </a:pPr>
            <a:r>
              <a:rPr lang="en-US" altLang="ja-JP" smtClean="0"/>
              <a:t>2</a:t>
            </a:r>
            <a:r>
              <a:rPr lang="ja-JP" altLang="en-US" smtClean="0"/>
              <a:t>つのバランスのとれた行動が大切。</a:t>
            </a:r>
            <a:endParaRPr lang="en-US" altLang="ja-JP" smtClean="0"/>
          </a:p>
          <a:p>
            <a:pPr>
              <a:spcBef>
                <a:spcPct val="0"/>
              </a:spcBef>
            </a:pPr>
            <a:endParaRPr lang="ja-JP" altLang="ja-JP" smtClean="0"/>
          </a:p>
          <a:p>
            <a:pPr>
              <a:spcBef>
                <a:spcPct val="0"/>
              </a:spcBef>
            </a:pPr>
            <a:endParaRPr lang="ja-JP" altLang="ja-JP" smtClean="0"/>
          </a:p>
        </p:txBody>
      </p:sp>
      <p:sp>
        <p:nvSpPr>
          <p:cNvPr id="553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5E0C2F-37CA-45ED-BAA5-5324ABB67BBA}" type="slidenum">
              <a:rPr lang="ja-JP" altLang="en-US">
                <a:cs typeface="HGゴシックE"/>
              </a:rPr>
              <a:pPr fontAlgn="base">
                <a:spcBef>
                  <a:spcPct val="0"/>
                </a:spcBef>
                <a:spcAft>
                  <a:spcPct val="0"/>
                </a:spcAft>
              </a:pPr>
              <a:t>11</a:t>
            </a:fld>
            <a:endParaRPr lang="ja-JP" altLang="en-US">
              <a:cs typeface="HGゴシックE"/>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63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現在の本人の状態を本人が認識していくための工夫</a:t>
            </a:r>
            <a:endParaRPr lang="en-US" altLang="ja-JP" smtClean="0"/>
          </a:p>
          <a:p>
            <a:pPr>
              <a:spcBef>
                <a:spcPct val="0"/>
              </a:spcBef>
            </a:pPr>
            <a:r>
              <a:rPr lang="ja-JP" altLang="en-US" smtClean="0"/>
              <a:t>最後の項目は脅しにならないように。</a:t>
            </a:r>
            <a:endParaRPr lang="ja-JP" altLang="ja-JP" smtClean="0"/>
          </a:p>
          <a:p>
            <a:pPr>
              <a:spcBef>
                <a:spcPct val="0"/>
              </a:spcBef>
            </a:pPr>
            <a:endParaRPr lang="ja-JP" altLang="ja-JP" smtClean="0"/>
          </a:p>
        </p:txBody>
      </p:sp>
      <p:sp>
        <p:nvSpPr>
          <p:cNvPr id="563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A6DAD4-D32B-45AB-AE80-5486266EC45C}" type="slidenum">
              <a:rPr lang="ja-JP" altLang="en-US">
                <a:cs typeface="HGゴシックE"/>
              </a:rPr>
              <a:pPr fontAlgn="base">
                <a:spcBef>
                  <a:spcPct val="0"/>
                </a:spcBef>
                <a:spcAft>
                  <a:spcPct val="0"/>
                </a:spcAft>
              </a:pPr>
              <a:t>12</a:t>
            </a:fld>
            <a:endParaRPr lang="ja-JP" altLang="en-US">
              <a:cs typeface="HGゴシックE"/>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73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点数化すると話し合いやすい場合もあります。</a:t>
            </a:r>
            <a:endParaRPr lang="en-US" altLang="ja-JP" smtClean="0"/>
          </a:p>
          <a:p>
            <a:pPr>
              <a:spcBef>
                <a:spcPct val="0"/>
              </a:spcBef>
            </a:pPr>
            <a:endParaRPr lang="en-US" altLang="ja-JP" smtClean="0"/>
          </a:p>
          <a:p>
            <a:pPr>
              <a:spcBef>
                <a:spcPct val="0"/>
              </a:spcBef>
            </a:pPr>
            <a:r>
              <a:rPr lang="ja-JP" altLang="en-US" smtClean="0"/>
              <a:t>例）「あなたの今の健康度は？」　</a:t>
            </a:r>
            <a:endParaRPr lang="en-US" altLang="ja-JP" smtClean="0"/>
          </a:p>
          <a:p>
            <a:pPr>
              <a:spcBef>
                <a:spcPct val="0"/>
              </a:spcBef>
            </a:pPr>
            <a:r>
              <a:rPr lang="ja-JP" altLang="en-US" smtClean="0"/>
              <a:t>　　「</a:t>
            </a:r>
            <a:r>
              <a:rPr lang="en-US" altLang="ja-JP" smtClean="0"/>
              <a:t>90</a:t>
            </a:r>
            <a:r>
              <a:rPr lang="ja-JP" altLang="en-US" smtClean="0"/>
              <a:t>点かな」</a:t>
            </a:r>
            <a:endParaRPr lang="en-US" altLang="ja-JP" smtClean="0"/>
          </a:p>
          <a:p>
            <a:pPr>
              <a:spcBef>
                <a:spcPct val="0"/>
              </a:spcBef>
            </a:pPr>
            <a:r>
              <a:rPr lang="ja-JP" altLang="en-US" smtClean="0"/>
              <a:t>　　「だいぶ元気みたい。けど足りない</a:t>
            </a:r>
            <a:r>
              <a:rPr lang="en-US" altLang="ja-JP" smtClean="0"/>
              <a:t>10</a:t>
            </a:r>
            <a:r>
              <a:rPr lang="ja-JP" altLang="en-US" smtClean="0"/>
              <a:t>点はどんなところ？」</a:t>
            </a:r>
            <a:endParaRPr lang="en-US" altLang="ja-JP" smtClean="0"/>
          </a:p>
          <a:p>
            <a:pPr>
              <a:spcBef>
                <a:spcPct val="0"/>
              </a:spcBef>
            </a:pPr>
            <a:r>
              <a:rPr lang="ja-JP" altLang="en-US" smtClean="0"/>
              <a:t>　　</a:t>
            </a:r>
          </a:p>
        </p:txBody>
      </p:sp>
      <p:sp>
        <p:nvSpPr>
          <p:cNvPr id="573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691C0B-0E88-4D5A-8716-BE03C80A27F8}" type="slidenum">
              <a:rPr lang="ja-JP" altLang="en-US">
                <a:cs typeface="HGゴシックE"/>
              </a:rPr>
              <a:pPr fontAlgn="base">
                <a:spcBef>
                  <a:spcPct val="0"/>
                </a:spcBef>
                <a:spcAft>
                  <a:spcPct val="0"/>
                </a:spcAft>
              </a:pPr>
              <a:t>13</a:t>
            </a:fld>
            <a:endParaRPr lang="ja-JP" altLang="en-US">
              <a:cs typeface="HGゴシックE"/>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グループ化 16"/>
          <p:cNvGrpSpPr>
            <a:grpSpLocks/>
          </p:cNvGrpSpPr>
          <p:nvPr/>
        </p:nvGrpSpPr>
        <p:grpSpPr bwMode="auto">
          <a:xfrm>
            <a:off x="-3175" y="0"/>
            <a:ext cx="9147175" cy="6858000"/>
            <a:chOff x="-3461" y="0"/>
            <a:chExt cx="9147461" cy="6858000"/>
          </a:xfrm>
        </p:grpSpPr>
        <p:sp>
          <p:nvSpPr>
            <p:cNvPr id="5" name="フリーフォーム 4"/>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6" name="フリーフォーム 5"/>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7" name="フリーフォーム 6"/>
            <p:cNvSpPr>
              <a:spLocks/>
            </p:cNvSpPr>
            <p:nvPr/>
          </p:nvSpPr>
          <p:spPr bwMode="auto">
            <a:xfrm>
              <a:off x="45754" y="1900238"/>
              <a:ext cx="8934729" cy="277018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9" name="フリーフォーム 8"/>
            <p:cNvSpPr>
              <a:spLocks/>
            </p:cNvSpPr>
            <p:nvPr/>
          </p:nvSpPr>
          <p:spPr bwMode="auto">
            <a:xfrm>
              <a:off x="5067173" y="347663"/>
              <a:ext cx="4076827" cy="6510337"/>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grpSp>
      <p:sp>
        <p:nvSpPr>
          <p:cNvPr id="10" name="フリーフォーム 9"/>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11" name="フリーフォーム 10"/>
          <p:cNvSpPr>
            <a:spLocks/>
          </p:cNvSpPr>
          <p:nvPr/>
        </p:nvSpPr>
        <p:spPr bwMode="auto">
          <a:xfrm>
            <a:off x="9525" y="5715000"/>
            <a:ext cx="9134475" cy="1133475"/>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rgbClr val="FFFFFF">
              <a:alpha val="59000"/>
            </a:srgbClr>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2" name="タイトル 1"/>
          <p:cNvSpPr>
            <a:spLocks noGrp="1"/>
          </p:cNvSpPr>
          <p:nvPr>
            <p:ph type="ctrTitle"/>
          </p:nvPr>
        </p:nvSpPr>
        <p:spPr>
          <a:xfrm>
            <a:off x="685800" y="2130425"/>
            <a:ext cx="7772400" cy="1470025"/>
          </a:xfrm>
        </p:spPr>
        <p:txBody>
          <a:bodyPr/>
          <a:lstStyle>
            <a:lvl1pPr algn="ctr">
              <a:defRPr b="1"/>
            </a:lvl1pPr>
          </a:lstStyle>
          <a:p>
            <a:r>
              <a:rPr lang="ja-JP" altLang="en-US" smtClean="0"/>
              <a:t>マスタ タイトルの書式設定</a:t>
            </a:r>
            <a:endParaRPr lang="en-US"/>
          </a:p>
        </p:txBody>
      </p:sp>
      <p:sp>
        <p:nvSpPr>
          <p:cNvPr id="8" name="サブタイトル 7"/>
          <p:cNvSpPr>
            <a:spLocks noGrp="1"/>
          </p:cNvSpPr>
          <p:nvPr>
            <p:ph type="subTitle" idx="1"/>
          </p:nvPr>
        </p:nvSpPr>
        <p:spPr>
          <a:xfrm>
            <a:off x="1371600" y="3886200"/>
            <a:ext cx="6400800" cy="1752600"/>
          </a:xfrm>
        </p:spPr>
        <p:txBody>
          <a:bodyPr/>
          <a:lstStyle>
            <a:lvl1pPr marL="0" indent="0" algn="ctr">
              <a:buNone/>
              <a:defRPr baseline="0">
                <a:solidFill>
                  <a:schemeClr val="tx1">
                    <a:tint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en-US"/>
          </a:p>
        </p:txBody>
      </p:sp>
      <p:sp>
        <p:nvSpPr>
          <p:cNvPr id="12" name="日付プレースホルダ 11"/>
          <p:cNvSpPr>
            <a:spLocks noGrp="1"/>
          </p:cNvSpPr>
          <p:nvPr>
            <p:ph type="dt" sz="half" idx="10"/>
          </p:nvPr>
        </p:nvSpPr>
        <p:spPr/>
        <p:txBody>
          <a:bodyPr/>
          <a:lstStyle>
            <a:lvl1pPr>
              <a:defRPr smtClean="0">
                <a:solidFill>
                  <a:schemeClr val="tx1"/>
                </a:solidFill>
              </a:defRPr>
            </a:lvl1pPr>
          </a:lstStyle>
          <a:p>
            <a:pPr>
              <a:defRPr/>
            </a:pPr>
            <a:fld id="{1A8A0FAC-03C3-4317-BD91-A4E76EC6ACCB}" type="datetime1">
              <a:rPr lang="ja-JP" altLang="en-US"/>
              <a:pPr>
                <a:defRPr/>
              </a:pPr>
              <a:t>2012/12/16</a:t>
            </a:fld>
            <a:endParaRPr lang="ja-JP" altLang="en-US"/>
          </a:p>
        </p:txBody>
      </p:sp>
      <p:sp>
        <p:nvSpPr>
          <p:cNvPr id="13" name="フッター プレースホルダ 10"/>
          <p:cNvSpPr>
            <a:spLocks noGrp="1"/>
          </p:cNvSpPr>
          <p:nvPr>
            <p:ph type="ftr" sz="quarter" idx="11"/>
          </p:nvPr>
        </p:nvSpPr>
        <p:spPr/>
        <p:txBody>
          <a:bodyPr/>
          <a:lstStyle>
            <a:lvl1pPr>
              <a:defRPr>
                <a:solidFill>
                  <a:schemeClr val="tx1"/>
                </a:solidFill>
              </a:defRPr>
            </a:lvl1pPr>
          </a:lstStyle>
          <a:p>
            <a:pPr>
              <a:defRPr/>
            </a:pPr>
            <a:endParaRPr lang="ja-JP" altLang="en-US"/>
          </a:p>
        </p:txBody>
      </p:sp>
      <p:sp>
        <p:nvSpPr>
          <p:cNvPr id="14" name="スライド番号プレースホルダ 17"/>
          <p:cNvSpPr>
            <a:spLocks noGrp="1"/>
          </p:cNvSpPr>
          <p:nvPr>
            <p:ph type="sldNum" sz="quarter" idx="12"/>
          </p:nvPr>
        </p:nvSpPr>
        <p:spPr/>
        <p:txBody>
          <a:bodyPr/>
          <a:lstStyle>
            <a:lvl1pPr>
              <a:defRPr smtClean="0">
                <a:solidFill>
                  <a:schemeClr val="tx1"/>
                </a:solidFill>
              </a:defRPr>
            </a:lvl1pPr>
          </a:lstStyle>
          <a:p>
            <a:pPr>
              <a:defRPr/>
            </a:pPr>
            <a:fld id="{D24CC1E3-D711-4E0D-BCB6-334268DB82AD}"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28"/>
          <p:cNvSpPr>
            <a:spLocks noGrp="1"/>
          </p:cNvSpPr>
          <p:nvPr>
            <p:ph type="dt" sz="half" idx="10"/>
          </p:nvPr>
        </p:nvSpPr>
        <p:spPr/>
        <p:txBody>
          <a:bodyPr/>
          <a:lstStyle>
            <a:lvl1pPr>
              <a:defRPr/>
            </a:lvl1pPr>
          </a:lstStyle>
          <a:p>
            <a:pPr>
              <a:defRPr/>
            </a:pPr>
            <a:fld id="{3F427C55-128E-436D-A784-BB170CC48931}" type="datetime1">
              <a:rPr lang="ja-JP" altLang="en-US"/>
              <a:pPr>
                <a:defRPr/>
              </a:pPr>
              <a:t>2012/12/16</a:t>
            </a:fld>
            <a:endParaRPr lang="ja-JP" altLang="en-US"/>
          </a:p>
        </p:txBody>
      </p:sp>
      <p:sp>
        <p:nvSpPr>
          <p:cNvPr id="5"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9"/>
          <p:cNvSpPr>
            <a:spLocks noGrp="1"/>
          </p:cNvSpPr>
          <p:nvPr>
            <p:ph type="sldNum" sz="quarter" idx="12"/>
          </p:nvPr>
        </p:nvSpPr>
        <p:spPr/>
        <p:txBody>
          <a:bodyPr/>
          <a:lstStyle>
            <a:lvl1pPr>
              <a:defRPr/>
            </a:lvl1pPr>
          </a:lstStyle>
          <a:p>
            <a:pPr>
              <a:defRPr/>
            </a:pPr>
            <a:fld id="{2A4AF04E-B6D7-44B8-B3DB-153D5E33A3E1}"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4" name="フリーフォーム 3"/>
          <p:cNvSpPr>
            <a:spLocks/>
          </p:cNvSpPr>
          <p:nvPr/>
        </p:nvSpPr>
        <p:spPr bwMode="auto">
          <a:xfrm rot="5400000">
            <a:off x="3306763" y="2906712"/>
            <a:ext cx="6854826" cy="1038225"/>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chemeClr val="bg1"/>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a:lstStyle/>
          <a:p>
            <a:pPr fontAlgn="auto">
              <a:spcBef>
                <a:spcPts val="0"/>
              </a:spcBef>
              <a:spcAft>
                <a:spcPts val="0"/>
              </a:spcAft>
              <a:defRPr/>
            </a:pPr>
            <a:endParaRPr kumimoji="0" lang="ja-JP" altLang="en-US" dirty="0">
              <a:latin typeface="+mn-lt"/>
              <a:ea typeface="+mn-ea"/>
              <a:cs typeface="+mn-cs"/>
            </a:endParaRPr>
          </a:p>
        </p:txBody>
      </p:sp>
      <p:grpSp>
        <p:nvGrpSpPr>
          <p:cNvPr id="5" name="グループ化 18"/>
          <p:cNvGrpSpPr>
            <a:grpSpLocks/>
          </p:cNvGrpSpPr>
          <p:nvPr/>
        </p:nvGrpSpPr>
        <p:grpSpPr bwMode="auto">
          <a:xfrm>
            <a:off x="-3175" y="0"/>
            <a:ext cx="9147175" cy="6858000"/>
            <a:chOff x="-3461" y="0"/>
            <a:chExt cx="9147461" cy="6858000"/>
          </a:xfrm>
        </p:grpSpPr>
        <p:sp>
          <p:nvSpPr>
            <p:cNvPr id="6" name="フリーフォーム 5"/>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7" name="フリーフォーム 6"/>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8" name="フリーフォーム 7"/>
            <p:cNvSpPr>
              <a:spLocks/>
            </p:cNvSpPr>
            <p:nvPr/>
          </p:nvSpPr>
          <p:spPr bwMode="auto">
            <a:xfrm>
              <a:off x="45754" y="1900238"/>
              <a:ext cx="8934729" cy="277018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9" name="フリーフォーム 8"/>
            <p:cNvSpPr>
              <a:spLocks/>
            </p:cNvSpPr>
            <p:nvPr/>
          </p:nvSpPr>
          <p:spPr bwMode="auto">
            <a:xfrm>
              <a:off x="5067173" y="347663"/>
              <a:ext cx="4076827" cy="6510337"/>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grpSp>
      <p:sp>
        <p:nvSpPr>
          <p:cNvPr id="10" name="フリーフォーム 9"/>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11" name="正方形/長方形 10"/>
          <p:cNvSpPr/>
          <p:nvPr/>
        </p:nvSpPr>
        <p:spPr bwMode="auto">
          <a:xfrm>
            <a:off x="-142908" y="0"/>
            <a:ext cx="7072362" cy="6858000"/>
          </a:xfrm>
          <a:prstGeom prst="rect">
            <a:avLst/>
          </a:prstGeom>
          <a:gradFill>
            <a:gsLst>
              <a:gs pos="93000">
                <a:srgbClr val="FFFFFF"/>
              </a:gs>
              <a:gs pos="100000">
                <a:srgbClr val="FFFFFF">
                  <a:alpha val="0"/>
                </a:srgbClr>
              </a:gs>
            </a:gsLst>
            <a:lin ang="0" scaled="1"/>
          </a:gradFill>
          <a:ln w="9525" cap="flat" cmpd="sng" algn="ctr">
            <a:noFill/>
            <a:prstDash val="solid"/>
            <a:round/>
            <a:headEnd type="none" w="med" len="med"/>
            <a:tailEnd type="none" w="med" len="med"/>
          </a:ln>
          <a:effectLst/>
        </p:spPr>
        <p:txBody>
          <a:bodyPr/>
          <a:lstStyle/>
          <a:p>
            <a:pPr algn="ctr" fontAlgn="auto">
              <a:spcBef>
                <a:spcPts val="0"/>
              </a:spcBef>
              <a:spcAft>
                <a:spcPts val="0"/>
              </a:spcAft>
              <a:defRPr/>
            </a:pPr>
            <a:endParaRPr kumimoji="0" lang="ja-JP" altLang="en-US">
              <a:latin typeface="+mn-lt"/>
              <a:ea typeface="+mn-ea"/>
              <a:cs typeface="+mn-cs"/>
            </a:endParaRPr>
          </a:p>
        </p:txBody>
      </p:sp>
      <p:sp>
        <p:nvSpPr>
          <p:cNvPr id="2" name="縦書きタイトル 1"/>
          <p:cNvSpPr>
            <a:spLocks noGrp="1"/>
          </p:cNvSpPr>
          <p:nvPr>
            <p:ph type="title" orient="vert"/>
          </p:nvPr>
        </p:nvSpPr>
        <p:spPr>
          <a:xfrm>
            <a:off x="7143768" y="274640"/>
            <a:ext cx="1543032"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9"/>
            <a:ext cx="59007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日付プレースホルダ 3"/>
          <p:cNvSpPr>
            <a:spLocks noGrp="1"/>
          </p:cNvSpPr>
          <p:nvPr>
            <p:ph type="dt" sz="half" idx="10"/>
          </p:nvPr>
        </p:nvSpPr>
        <p:spPr/>
        <p:txBody>
          <a:bodyPr/>
          <a:lstStyle>
            <a:lvl1pPr>
              <a:defRPr/>
            </a:lvl1pPr>
          </a:lstStyle>
          <a:p>
            <a:pPr>
              <a:defRPr/>
            </a:pPr>
            <a:fld id="{DBB7CED2-61BC-40C6-A300-34EC6798DB2D}" type="datetime1">
              <a:rPr lang="ja-JP" altLang="en-US"/>
              <a:pPr>
                <a:defRPr/>
              </a:pPr>
              <a:t>2012/12/16</a:t>
            </a:fld>
            <a:endParaRPr lang="ja-JP" altLang="en-US"/>
          </a:p>
        </p:txBody>
      </p:sp>
      <p:sp>
        <p:nvSpPr>
          <p:cNvPr id="1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4" name="スライド番号プレースホルダ 5"/>
          <p:cNvSpPr>
            <a:spLocks noGrp="1"/>
          </p:cNvSpPr>
          <p:nvPr>
            <p:ph type="sldNum" sz="quarter" idx="12"/>
          </p:nvPr>
        </p:nvSpPr>
        <p:spPr/>
        <p:txBody>
          <a:bodyPr/>
          <a:lstStyle>
            <a:lvl1pPr>
              <a:defRPr/>
            </a:lvl1pPr>
          </a:lstStyle>
          <a:p>
            <a:pPr>
              <a:defRPr/>
            </a:pPr>
            <a:fld id="{B215F81A-35C2-4C1F-8740-BF93E3DE9BE4}"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28"/>
          <p:cNvSpPr>
            <a:spLocks noGrp="1"/>
          </p:cNvSpPr>
          <p:nvPr>
            <p:ph type="dt" sz="half" idx="10"/>
          </p:nvPr>
        </p:nvSpPr>
        <p:spPr/>
        <p:txBody>
          <a:bodyPr/>
          <a:lstStyle>
            <a:lvl1pPr>
              <a:defRPr/>
            </a:lvl1pPr>
          </a:lstStyle>
          <a:p>
            <a:pPr>
              <a:defRPr/>
            </a:pPr>
            <a:fld id="{66166F86-5A55-485F-81C3-68084041A6FE}" type="datetime1">
              <a:rPr lang="ja-JP" altLang="en-US"/>
              <a:pPr>
                <a:defRPr/>
              </a:pPr>
              <a:t>2012/12/16</a:t>
            </a:fld>
            <a:endParaRPr lang="ja-JP" altLang="en-US"/>
          </a:p>
        </p:txBody>
      </p:sp>
      <p:sp>
        <p:nvSpPr>
          <p:cNvPr id="5"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9"/>
          <p:cNvSpPr>
            <a:spLocks noGrp="1"/>
          </p:cNvSpPr>
          <p:nvPr>
            <p:ph type="sldNum" sz="quarter" idx="12"/>
          </p:nvPr>
        </p:nvSpPr>
        <p:spPr/>
        <p:txBody>
          <a:bodyPr/>
          <a:lstStyle>
            <a:lvl1pPr>
              <a:defRPr/>
            </a:lvl1pPr>
          </a:lstStyle>
          <a:p>
            <a:pPr>
              <a:defRPr/>
            </a:pPr>
            <a:fld id="{DCE7A143-A031-4E6D-831B-C608D8D8C846}"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フリーフォーム 3"/>
          <p:cNvSpPr>
            <a:spLocks/>
          </p:cNvSpPr>
          <p:nvPr/>
        </p:nvSpPr>
        <p:spPr bwMode="auto">
          <a:xfrm flipV="1">
            <a:off x="9525" y="4295775"/>
            <a:ext cx="9134475" cy="1133475"/>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chemeClr val="bg1"/>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a:lstStyle/>
          <a:p>
            <a:pPr fontAlgn="auto">
              <a:spcBef>
                <a:spcPts val="0"/>
              </a:spcBef>
              <a:spcAft>
                <a:spcPts val="0"/>
              </a:spcAft>
              <a:defRPr/>
            </a:pPr>
            <a:endParaRPr kumimoji="0" lang="ja-JP" altLang="en-US">
              <a:latin typeface="+mn-lt"/>
              <a:ea typeface="+mn-ea"/>
              <a:cs typeface="+mn-cs"/>
            </a:endParaRPr>
          </a:p>
        </p:txBody>
      </p:sp>
      <p:grpSp>
        <p:nvGrpSpPr>
          <p:cNvPr id="5" name="グループ化 18"/>
          <p:cNvGrpSpPr>
            <a:grpSpLocks/>
          </p:cNvGrpSpPr>
          <p:nvPr/>
        </p:nvGrpSpPr>
        <p:grpSpPr bwMode="auto">
          <a:xfrm>
            <a:off x="-3175" y="0"/>
            <a:ext cx="9147175" cy="6858000"/>
            <a:chOff x="-3461" y="0"/>
            <a:chExt cx="9147461" cy="6858000"/>
          </a:xfrm>
        </p:grpSpPr>
        <p:sp>
          <p:nvSpPr>
            <p:cNvPr id="6" name="フリーフォーム 5"/>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7" name="フリーフォーム 6"/>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8" name="フリーフォーム 7"/>
            <p:cNvSpPr>
              <a:spLocks/>
            </p:cNvSpPr>
            <p:nvPr/>
          </p:nvSpPr>
          <p:spPr bwMode="auto">
            <a:xfrm>
              <a:off x="45754" y="1900238"/>
              <a:ext cx="8934729" cy="277018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9" name="フリーフォーム 8"/>
            <p:cNvSpPr>
              <a:spLocks/>
            </p:cNvSpPr>
            <p:nvPr/>
          </p:nvSpPr>
          <p:spPr bwMode="auto">
            <a:xfrm>
              <a:off x="5067173" y="347663"/>
              <a:ext cx="4076827" cy="6510337"/>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grpSp>
      <p:sp>
        <p:nvSpPr>
          <p:cNvPr id="10" name="フリーフォーム 9"/>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11" name="正方形/長方形 10"/>
          <p:cNvSpPr/>
          <p:nvPr/>
        </p:nvSpPr>
        <p:spPr bwMode="auto">
          <a:xfrm flipV="1">
            <a:off x="0" y="-24"/>
            <a:ext cx="9144000" cy="5143464"/>
          </a:xfrm>
          <a:prstGeom prst="rect">
            <a:avLst/>
          </a:prstGeom>
          <a:gradFill>
            <a:gsLst>
              <a:gs pos="0">
                <a:srgbClr val="FFFFFF">
                  <a:alpha val="0"/>
                </a:srgbClr>
              </a:gs>
              <a:gs pos="7000">
                <a:srgbClr val="FFFFFF"/>
              </a:gs>
            </a:gsLst>
            <a:lin ang="5400000" scaled="1"/>
          </a:gradFill>
          <a:ln w="9525" cap="flat" cmpd="sng" algn="ctr">
            <a:noFill/>
            <a:prstDash val="solid"/>
            <a:round/>
            <a:headEnd type="none" w="med" len="med"/>
            <a:tailEnd type="none" w="med" len="med"/>
          </a:ln>
          <a:effectLst/>
        </p:spPr>
        <p:txBody>
          <a:bodyPr/>
          <a:lstStyle/>
          <a:p>
            <a:pPr algn="ctr" fontAlgn="auto">
              <a:spcBef>
                <a:spcPts val="0"/>
              </a:spcBef>
              <a:spcAft>
                <a:spcPts val="0"/>
              </a:spcAft>
              <a:defRPr/>
            </a:pPr>
            <a:endParaRPr kumimoji="0" lang="ja-JP" altLang="en-US">
              <a:latin typeface="+mn-lt"/>
              <a:ea typeface="+mn-ea"/>
              <a:cs typeface="+mn-cs"/>
            </a:endParaRPr>
          </a:p>
        </p:txBody>
      </p:sp>
      <p:sp>
        <p:nvSpPr>
          <p:cNvPr id="2" name="タイトル 1"/>
          <p:cNvSpPr>
            <a:spLocks noGrp="1"/>
          </p:cNvSpPr>
          <p:nvPr>
            <p:ph type="title"/>
          </p:nvPr>
        </p:nvSpPr>
        <p:spPr>
          <a:xfrm>
            <a:off x="722313" y="5286388"/>
            <a:ext cx="7772400" cy="808050"/>
          </a:xfrm>
        </p:spPr>
        <p:txBody>
          <a:bodyPr anchor="t"/>
          <a:lstStyle>
            <a:lvl1pPr algn="ctr">
              <a:defRPr sz="4000" b="1" cap="all"/>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722313" y="3286124"/>
            <a:ext cx="7772400" cy="1500187"/>
          </a:xfrm>
        </p:spPr>
        <p:txBody>
          <a:bodyPr anchor="b"/>
          <a:lstStyle>
            <a:lvl1pPr marL="0" indent="0">
              <a:buNone/>
              <a:defRPr sz="2000" baseline="0">
                <a:solidFill>
                  <a:schemeClr val="tx2">
                    <a:tint val="90000"/>
                  </a:schemeClr>
                </a:solidFill>
              </a:defRPr>
            </a:lvl1pPr>
            <a:lvl2pPr marL="457200" indent="0">
              <a:buNone/>
              <a:defRPr sz="1800">
                <a:solidFill>
                  <a:schemeClr val="tx2">
                    <a:tint val="90000"/>
                  </a:schemeClr>
                </a:solidFill>
              </a:defRPr>
            </a:lvl2pPr>
            <a:lvl3pPr marL="914400" indent="0">
              <a:buNone/>
              <a:defRPr sz="1600">
                <a:solidFill>
                  <a:schemeClr val="tx2">
                    <a:tint val="90000"/>
                  </a:schemeClr>
                </a:solidFill>
              </a:defRPr>
            </a:lvl3pPr>
            <a:lvl4pPr marL="1371600" indent="0">
              <a:buNone/>
              <a:defRPr sz="1400">
                <a:solidFill>
                  <a:schemeClr val="tx2">
                    <a:tint val="90000"/>
                  </a:schemeClr>
                </a:solidFill>
              </a:defRPr>
            </a:lvl4pPr>
            <a:lvl5pPr marL="1828800" indent="0">
              <a:buNone/>
              <a:defRPr sz="1400">
                <a:solidFill>
                  <a:schemeClr val="tx2">
                    <a:tint val="90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日付プレースホルダ 3"/>
          <p:cNvSpPr>
            <a:spLocks noGrp="1"/>
          </p:cNvSpPr>
          <p:nvPr>
            <p:ph type="dt" sz="half" idx="10"/>
          </p:nvPr>
        </p:nvSpPr>
        <p:spPr/>
        <p:txBody>
          <a:bodyPr/>
          <a:lstStyle>
            <a:lvl1pPr>
              <a:defRPr smtClean="0">
                <a:solidFill>
                  <a:schemeClr val="tx1"/>
                </a:solidFill>
              </a:defRPr>
            </a:lvl1pPr>
          </a:lstStyle>
          <a:p>
            <a:pPr>
              <a:defRPr/>
            </a:pPr>
            <a:fld id="{65F80EDD-0418-4B53-9A28-AA7235CE2DB8}" type="datetime1">
              <a:rPr lang="ja-JP" altLang="en-US"/>
              <a:pPr>
                <a:defRPr/>
              </a:pPr>
              <a:t>2012/12/16</a:t>
            </a:fld>
            <a:endParaRPr lang="ja-JP" altLang="en-US"/>
          </a:p>
        </p:txBody>
      </p:sp>
      <p:sp>
        <p:nvSpPr>
          <p:cNvPr id="13" name="フッター プレースホルダ 4"/>
          <p:cNvSpPr>
            <a:spLocks noGrp="1"/>
          </p:cNvSpPr>
          <p:nvPr>
            <p:ph type="ftr" sz="quarter" idx="11"/>
          </p:nvPr>
        </p:nvSpPr>
        <p:spPr/>
        <p:txBody>
          <a:bodyPr/>
          <a:lstStyle>
            <a:lvl1pPr>
              <a:defRPr>
                <a:solidFill>
                  <a:schemeClr val="tx1"/>
                </a:solidFill>
              </a:defRPr>
            </a:lvl1pPr>
          </a:lstStyle>
          <a:p>
            <a:pPr>
              <a:defRPr/>
            </a:pPr>
            <a:endParaRPr lang="ja-JP" altLang="en-US"/>
          </a:p>
        </p:txBody>
      </p:sp>
      <p:sp>
        <p:nvSpPr>
          <p:cNvPr id="14" name="スライド番号プレースホルダ 5"/>
          <p:cNvSpPr>
            <a:spLocks noGrp="1"/>
          </p:cNvSpPr>
          <p:nvPr>
            <p:ph type="sldNum" sz="quarter" idx="12"/>
          </p:nvPr>
        </p:nvSpPr>
        <p:spPr/>
        <p:txBody>
          <a:bodyPr/>
          <a:lstStyle>
            <a:lvl1pPr>
              <a:defRPr smtClean="0">
                <a:solidFill>
                  <a:schemeClr val="tx1"/>
                </a:solidFill>
              </a:defRPr>
            </a:lvl1pPr>
          </a:lstStyle>
          <a:p>
            <a:pPr>
              <a:defRPr/>
            </a:pPr>
            <a:fld id="{4975BEE6-8B73-4981-972C-4594299F0E34}"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28"/>
          <p:cNvSpPr>
            <a:spLocks noGrp="1"/>
          </p:cNvSpPr>
          <p:nvPr>
            <p:ph type="dt" sz="half" idx="10"/>
          </p:nvPr>
        </p:nvSpPr>
        <p:spPr/>
        <p:txBody>
          <a:bodyPr/>
          <a:lstStyle>
            <a:lvl1pPr>
              <a:defRPr/>
            </a:lvl1pPr>
          </a:lstStyle>
          <a:p>
            <a:pPr>
              <a:defRPr/>
            </a:pPr>
            <a:fld id="{79F92A65-94F0-436F-91D2-BA827C4196BC}" type="datetime1">
              <a:rPr lang="ja-JP" altLang="en-US"/>
              <a:pPr>
                <a:defRPr/>
              </a:pPr>
              <a:t>2012/12/16</a:t>
            </a:fld>
            <a:endParaRPr lang="ja-JP" altLang="en-US"/>
          </a:p>
        </p:txBody>
      </p:sp>
      <p:sp>
        <p:nvSpPr>
          <p:cNvPr id="6"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9"/>
          <p:cNvSpPr>
            <a:spLocks noGrp="1"/>
          </p:cNvSpPr>
          <p:nvPr>
            <p:ph type="sldNum" sz="quarter" idx="12"/>
          </p:nvPr>
        </p:nvSpPr>
        <p:spPr/>
        <p:txBody>
          <a:bodyPr/>
          <a:lstStyle>
            <a:lvl1pPr>
              <a:defRPr/>
            </a:lvl1pPr>
          </a:lstStyle>
          <a:p>
            <a:pPr>
              <a:defRPr/>
            </a:pPr>
            <a:fld id="{09EDF443-2A80-4825-902B-F3CBE4E144AF}"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28"/>
          <p:cNvSpPr>
            <a:spLocks noGrp="1"/>
          </p:cNvSpPr>
          <p:nvPr>
            <p:ph type="dt" sz="half" idx="10"/>
          </p:nvPr>
        </p:nvSpPr>
        <p:spPr/>
        <p:txBody>
          <a:bodyPr/>
          <a:lstStyle>
            <a:lvl1pPr>
              <a:defRPr/>
            </a:lvl1pPr>
          </a:lstStyle>
          <a:p>
            <a:pPr>
              <a:defRPr/>
            </a:pPr>
            <a:fld id="{0CB164B5-AD81-48B4-BAD8-36274DC9FF71}" type="datetime1">
              <a:rPr lang="ja-JP" altLang="en-US"/>
              <a:pPr>
                <a:defRPr/>
              </a:pPr>
              <a:t>2012/12/16</a:t>
            </a:fld>
            <a:endParaRPr lang="ja-JP" altLang="en-US"/>
          </a:p>
        </p:txBody>
      </p:sp>
      <p:sp>
        <p:nvSpPr>
          <p:cNvPr id="8"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9"/>
          <p:cNvSpPr>
            <a:spLocks noGrp="1"/>
          </p:cNvSpPr>
          <p:nvPr>
            <p:ph type="sldNum" sz="quarter" idx="12"/>
          </p:nvPr>
        </p:nvSpPr>
        <p:spPr/>
        <p:txBody>
          <a:bodyPr/>
          <a:lstStyle>
            <a:lvl1pPr>
              <a:defRPr/>
            </a:lvl1pPr>
          </a:lstStyle>
          <a:p>
            <a:pPr>
              <a:defRPr/>
            </a:pPr>
            <a:fld id="{BFDF59AD-97D5-4D55-A2EC-D18E6BA9690E}"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28"/>
          <p:cNvSpPr>
            <a:spLocks noGrp="1"/>
          </p:cNvSpPr>
          <p:nvPr>
            <p:ph type="dt" sz="half" idx="10"/>
          </p:nvPr>
        </p:nvSpPr>
        <p:spPr/>
        <p:txBody>
          <a:bodyPr/>
          <a:lstStyle>
            <a:lvl1pPr>
              <a:defRPr/>
            </a:lvl1pPr>
          </a:lstStyle>
          <a:p>
            <a:pPr>
              <a:defRPr/>
            </a:pPr>
            <a:fld id="{A8552879-1F64-4E34-AD0E-1939CF507FAE}" type="datetime1">
              <a:rPr lang="ja-JP" altLang="en-US"/>
              <a:pPr>
                <a:defRPr/>
              </a:pPr>
              <a:t>2012/12/16</a:t>
            </a:fld>
            <a:endParaRPr lang="ja-JP" altLang="en-US"/>
          </a:p>
        </p:txBody>
      </p:sp>
      <p:sp>
        <p:nvSpPr>
          <p:cNvPr id="4"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9"/>
          <p:cNvSpPr>
            <a:spLocks noGrp="1"/>
          </p:cNvSpPr>
          <p:nvPr>
            <p:ph type="sldNum" sz="quarter" idx="12"/>
          </p:nvPr>
        </p:nvSpPr>
        <p:spPr/>
        <p:txBody>
          <a:bodyPr/>
          <a:lstStyle>
            <a:lvl1pPr>
              <a:defRPr/>
            </a:lvl1pPr>
          </a:lstStyle>
          <a:p>
            <a:pPr>
              <a:defRPr/>
            </a:pPr>
            <a:fld id="{9D4DA301-C53C-4ACA-8ADA-4AFCA7A14F1B}"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28"/>
          <p:cNvSpPr>
            <a:spLocks noGrp="1"/>
          </p:cNvSpPr>
          <p:nvPr>
            <p:ph type="dt" sz="half" idx="10"/>
          </p:nvPr>
        </p:nvSpPr>
        <p:spPr/>
        <p:txBody>
          <a:bodyPr/>
          <a:lstStyle>
            <a:lvl1pPr>
              <a:defRPr/>
            </a:lvl1pPr>
          </a:lstStyle>
          <a:p>
            <a:pPr>
              <a:defRPr/>
            </a:pPr>
            <a:fld id="{F0EBB2B9-5FA7-4CD1-9B5E-E23391096202}" type="datetime1">
              <a:rPr lang="ja-JP" altLang="en-US"/>
              <a:pPr>
                <a:defRPr/>
              </a:pPr>
              <a:t>2012/12/16</a:t>
            </a:fld>
            <a:endParaRPr lang="ja-JP" altLang="en-US"/>
          </a:p>
        </p:txBody>
      </p:sp>
      <p:sp>
        <p:nvSpPr>
          <p:cNvPr id="3"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9"/>
          <p:cNvSpPr>
            <a:spLocks noGrp="1"/>
          </p:cNvSpPr>
          <p:nvPr>
            <p:ph type="sldNum" sz="quarter" idx="12"/>
          </p:nvPr>
        </p:nvSpPr>
        <p:spPr/>
        <p:txBody>
          <a:bodyPr/>
          <a:lstStyle>
            <a:lvl1pPr>
              <a:defRPr/>
            </a:lvl1pPr>
          </a:lstStyle>
          <a:p>
            <a:pPr>
              <a:defRPr/>
            </a:pPr>
            <a:fld id="{C042051C-A7D4-4B73-B5B7-924B0E655289}"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8258202" cy="798496"/>
          </a:xfrm>
        </p:spPr>
        <p:txBody>
          <a:bodyPr anchor="b"/>
          <a:lstStyle>
            <a:lvl1pPr algn="l">
              <a:defRPr sz="3600" b="1"/>
            </a:lvl1pPr>
          </a:lstStyle>
          <a:p>
            <a:r>
              <a:rPr lang="ja-JP" altLang="en-US" smtClean="0"/>
              <a:t>マスタ タイトルの書式設定</a:t>
            </a:r>
            <a:endParaRPr lang="en-US"/>
          </a:p>
        </p:txBody>
      </p:sp>
      <p:sp>
        <p:nvSpPr>
          <p:cNvPr id="3" name="コンテンツ プレースホルダ 2"/>
          <p:cNvSpPr>
            <a:spLocks noGrp="1"/>
          </p:cNvSpPr>
          <p:nvPr>
            <p:ph idx="1"/>
          </p:nvPr>
        </p:nvSpPr>
        <p:spPr>
          <a:xfrm>
            <a:off x="3575050" y="1571613"/>
            <a:ext cx="5111750" cy="45545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 3"/>
          <p:cNvSpPr>
            <a:spLocks noGrp="1"/>
          </p:cNvSpPr>
          <p:nvPr>
            <p:ph type="body" sz="half" idx="2"/>
          </p:nvPr>
        </p:nvSpPr>
        <p:spPr>
          <a:xfrm>
            <a:off x="457202" y="1571613"/>
            <a:ext cx="3008313" cy="45545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28"/>
          <p:cNvSpPr>
            <a:spLocks noGrp="1"/>
          </p:cNvSpPr>
          <p:nvPr>
            <p:ph type="dt" sz="half" idx="10"/>
          </p:nvPr>
        </p:nvSpPr>
        <p:spPr/>
        <p:txBody>
          <a:bodyPr/>
          <a:lstStyle>
            <a:lvl1pPr>
              <a:defRPr/>
            </a:lvl1pPr>
          </a:lstStyle>
          <a:p>
            <a:pPr>
              <a:defRPr/>
            </a:pPr>
            <a:fld id="{AC68E93D-8354-4AAE-89FB-3179AAEE09E3}" type="datetime1">
              <a:rPr lang="ja-JP" altLang="en-US"/>
              <a:pPr>
                <a:defRPr/>
              </a:pPr>
              <a:t>2012/12/16</a:t>
            </a:fld>
            <a:endParaRPr lang="ja-JP" altLang="en-US"/>
          </a:p>
        </p:txBody>
      </p:sp>
      <p:sp>
        <p:nvSpPr>
          <p:cNvPr id="6"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9"/>
          <p:cNvSpPr>
            <a:spLocks noGrp="1"/>
          </p:cNvSpPr>
          <p:nvPr>
            <p:ph type="sldNum" sz="quarter" idx="12"/>
          </p:nvPr>
        </p:nvSpPr>
        <p:spPr/>
        <p:txBody>
          <a:bodyPr/>
          <a:lstStyle>
            <a:lvl1pPr>
              <a:defRPr/>
            </a:lvl1pPr>
          </a:lstStyle>
          <a:p>
            <a:pPr>
              <a:defRPr/>
            </a:pPr>
            <a:fld id="{A69E099C-69CA-4F70-B607-BABD4149846F}"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フリーフォーム 4"/>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grpSp>
        <p:nvGrpSpPr>
          <p:cNvPr id="6" name="グループ化 18"/>
          <p:cNvGrpSpPr>
            <a:grpSpLocks/>
          </p:cNvGrpSpPr>
          <p:nvPr/>
        </p:nvGrpSpPr>
        <p:grpSpPr bwMode="auto">
          <a:xfrm>
            <a:off x="-3175" y="0"/>
            <a:ext cx="9147175" cy="6858000"/>
            <a:chOff x="-3461" y="0"/>
            <a:chExt cx="9147461" cy="6858000"/>
          </a:xfrm>
        </p:grpSpPr>
        <p:sp>
          <p:nvSpPr>
            <p:cNvPr id="7" name="フリーフォーム 6"/>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8" name="フリーフォーム 7"/>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9" name="フリーフォーム 8"/>
            <p:cNvSpPr>
              <a:spLocks/>
            </p:cNvSpPr>
            <p:nvPr/>
          </p:nvSpPr>
          <p:spPr bwMode="auto">
            <a:xfrm>
              <a:off x="45754" y="1900238"/>
              <a:ext cx="8934729" cy="277018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10" name="フリーフォーム 9"/>
            <p:cNvSpPr>
              <a:spLocks/>
            </p:cNvSpPr>
            <p:nvPr/>
          </p:nvSpPr>
          <p:spPr bwMode="auto">
            <a:xfrm>
              <a:off x="5067173" y="347663"/>
              <a:ext cx="4076827" cy="6510337"/>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grpSp>
      <p:pic>
        <p:nvPicPr>
          <p:cNvPr id="11" name="図 24"/>
          <p:cNvPicPr>
            <a:picLocks noChangeAspect="1"/>
          </p:cNvPicPr>
          <p:nvPr/>
        </p:nvPicPr>
        <p:blipFill>
          <a:blip r:embed="rId2" cstate="print"/>
          <a:srcRect/>
          <a:stretch>
            <a:fillRect/>
          </a:stretch>
        </p:blipFill>
        <p:spPr bwMode="auto">
          <a:xfrm>
            <a:off x="0" y="3143250"/>
            <a:ext cx="9144000" cy="1430338"/>
          </a:xfrm>
          <a:prstGeom prst="rect">
            <a:avLst/>
          </a:prstGeom>
          <a:noFill/>
          <a:ln w="9525">
            <a:noFill/>
            <a:miter lim="800000"/>
            <a:headEnd/>
            <a:tailEnd/>
          </a:ln>
        </p:spPr>
      </p:pic>
      <p:sp>
        <p:nvSpPr>
          <p:cNvPr id="12" name="正方形/長方形 11"/>
          <p:cNvSpPr/>
          <p:nvPr/>
        </p:nvSpPr>
        <p:spPr bwMode="auto">
          <a:xfrm>
            <a:off x="0" y="3857625"/>
            <a:ext cx="9144000" cy="3000375"/>
          </a:xfrm>
          <a:prstGeom prst="rect">
            <a:avLst/>
          </a:prstGeom>
          <a:gradFill>
            <a:gsLst>
              <a:gs pos="0">
                <a:schemeClr val="bg1">
                  <a:alpha val="0"/>
                </a:schemeClr>
              </a:gs>
              <a:gs pos="15000">
                <a:schemeClr val="bg1"/>
              </a:gs>
            </a:gsLst>
            <a:lin ang="5400000" scaled="1"/>
          </a:gradFill>
          <a:ln w="9525" cap="flat" cmpd="sng" algn="ctr">
            <a:noFill/>
            <a:prstDash val="solid"/>
            <a:round/>
            <a:headEnd type="none" w="med" len="med"/>
            <a:tailEnd type="none" w="med" len="med"/>
          </a:ln>
          <a:effectLst/>
        </p:spPr>
        <p:txBody>
          <a:bodyPr/>
          <a:lstStyle/>
          <a:p>
            <a:pPr algn="ctr" fontAlgn="auto">
              <a:spcBef>
                <a:spcPts val="0"/>
              </a:spcBef>
              <a:spcAft>
                <a:spcPts val="0"/>
              </a:spcAft>
              <a:defRPr/>
            </a:pPr>
            <a:endParaRPr kumimoji="0" lang="ja-JP" altLang="en-US">
              <a:latin typeface="+mn-lt"/>
              <a:ea typeface="+mn-ea"/>
              <a:cs typeface="+mn-cs"/>
            </a:endParaRPr>
          </a:p>
        </p:txBody>
      </p:sp>
      <p:sp>
        <p:nvSpPr>
          <p:cNvPr id="2" name="タイトル 1"/>
          <p:cNvSpPr>
            <a:spLocks noGrp="1"/>
          </p:cNvSpPr>
          <p:nvPr>
            <p:ph type="title"/>
          </p:nvPr>
        </p:nvSpPr>
        <p:spPr>
          <a:xfrm>
            <a:off x="1792288" y="4800600"/>
            <a:ext cx="5486400" cy="566738"/>
          </a:xfrm>
        </p:spPr>
        <p:txBody>
          <a:bodyPr anchor="b"/>
          <a:lstStyle>
            <a:lvl1pPr algn="l">
              <a:defRPr sz="2000" b="1">
                <a:gradFill>
                  <a:gsLst>
                    <a:gs pos="20000">
                      <a:schemeClr val="accent4"/>
                    </a:gs>
                    <a:gs pos="100000">
                      <a:schemeClr val="bg2"/>
                    </a:gs>
                  </a:gsLst>
                  <a:lin ang="5400000" scaled="1"/>
                </a:gradFill>
                <a:effectLst/>
              </a:defRPr>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1792288" y="612775"/>
            <a:ext cx="5486400" cy="4114800"/>
          </a:xfrm>
          <a:solidFill>
            <a:schemeClr val="bg1"/>
          </a:solidFill>
          <a:ln w="76200" cap="sq">
            <a:solidFill>
              <a:srgbClr val="FFFFFF"/>
            </a:solidFill>
            <a:miter lim="800000"/>
          </a:ln>
          <a:effectLst>
            <a:outerShdw blurRad="76200" dist="76200" dir="2700000" algn="tl"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日付プレースホルダ 4"/>
          <p:cNvSpPr>
            <a:spLocks noGrp="1"/>
          </p:cNvSpPr>
          <p:nvPr>
            <p:ph type="dt" sz="half" idx="10"/>
          </p:nvPr>
        </p:nvSpPr>
        <p:spPr/>
        <p:txBody>
          <a:bodyPr/>
          <a:lstStyle>
            <a:lvl1pPr>
              <a:defRPr/>
            </a:lvl1pPr>
          </a:lstStyle>
          <a:p>
            <a:pPr>
              <a:defRPr/>
            </a:pPr>
            <a:fld id="{BDE17214-DF6B-4F2F-AEB9-44C383D9E6BA}" type="datetime1">
              <a:rPr lang="ja-JP" altLang="en-US"/>
              <a:pPr>
                <a:defRPr/>
              </a:pPr>
              <a:t>2012/12/16</a:t>
            </a:fld>
            <a:endParaRPr lang="ja-JP" altLang="en-US"/>
          </a:p>
        </p:txBody>
      </p:sp>
      <p:sp>
        <p:nvSpPr>
          <p:cNvPr id="14"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15" name="スライド番号プレースホルダ 6"/>
          <p:cNvSpPr>
            <a:spLocks noGrp="1"/>
          </p:cNvSpPr>
          <p:nvPr>
            <p:ph type="sldNum" sz="quarter" idx="12"/>
          </p:nvPr>
        </p:nvSpPr>
        <p:spPr/>
        <p:txBody>
          <a:bodyPr/>
          <a:lstStyle>
            <a:lvl1pPr>
              <a:defRPr/>
            </a:lvl1pPr>
          </a:lstStyle>
          <a:p>
            <a:pPr>
              <a:defRPr/>
            </a:pPr>
            <a:fld id="{A8E5C9D7-BE7C-4AEF-BC08-4D4170812F2F}"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 name="フリーフォーム 14"/>
          <p:cNvSpPr>
            <a:spLocks/>
          </p:cNvSpPr>
          <p:nvPr/>
        </p:nvSpPr>
        <p:spPr bwMode="auto">
          <a:xfrm>
            <a:off x="0" y="714375"/>
            <a:ext cx="9144000" cy="1133475"/>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rgbClr val="FFFFFF"/>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13" name="フリーフォーム 12"/>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grpSp>
        <p:nvGrpSpPr>
          <p:cNvPr id="1028" name="グループ化 1"/>
          <p:cNvGrpSpPr>
            <a:grpSpLocks/>
          </p:cNvGrpSpPr>
          <p:nvPr/>
        </p:nvGrpSpPr>
        <p:grpSpPr bwMode="auto">
          <a:xfrm>
            <a:off x="-3175" y="0"/>
            <a:ext cx="9147175" cy="6858000"/>
            <a:chOff x="-3461" y="0"/>
            <a:chExt cx="9147461" cy="6858000"/>
          </a:xfrm>
        </p:grpSpPr>
        <p:sp>
          <p:nvSpPr>
            <p:cNvPr id="8" name="フリーフォーム 7"/>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9" name="フリーフォーム 8"/>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11" name="フリーフォーム 10"/>
            <p:cNvSpPr>
              <a:spLocks/>
            </p:cNvSpPr>
            <p:nvPr/>
          </p:nvSpPr>
          <p:spPr bwMode="auto">
            <a:xfrm>
              <a:off x="45754" y="1900238"/>
              <a:ext cx="8934729" cy="277018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sp>
          <p:nvSpPr>
            <p:cNvPr id="12" name="フリーフォーム 11"/>
            <p:cNvSpPr>
              <a:spLocks/>
            </p:cNvSpPr>
            <p:nvPr/>
          </p:nvSpPr>
          <p:spPr bwMode="auto">
            <a:xfrm>
              <a:off x="5067173" y="347663"/>
              <a:ext cx="4076827" cy="6510337"/>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ja-JP" altLang="en-US">
                <a:latin typeface="+mn-lt"/>
                <a:ea typeface="+mn-ea"/>
                <a:cs typeface="+mn-cs"/>
              </a:endParaRPr>
            </a:p>
          </p:txBody>
        </p:sp>
      </p:grpSp>
      <p:sp>
        <p:nvSpPr>
          <p:cNvPr id="16" name="正方形/長方形 15"/>
          <p:cNvSpPr/>
          <p:nvPr/>
        </p:nvSpPr>
        <p:spPr bwMode="auto">
          <a:xfrm>
            <a:off x="0" y="1071546"/>
            <a:ext cx="9144000" cy="5786454"/>
          </a:xfrm>
          <a:prstGeom prst="rect">
            <a:avLst/>
          </a:prstGeom>
          <a:gradFill>
            <a:gsLst>
              <a:gs pos="0">
                <a:srgbClr val="FFFFFF">
                  <a:alpha val="0"/>
                </a:srgbClr>
              </a:gs>
              <a:gs pos="7000">
                <a:srgbClr val="FFFFFF"/>
              </a:gs>
            </a:gsLst>
            <a:lin ang="5400000" scaled="1"/>
          </a:gradFill>
          <a:ln w="9525" cap="flat" cmpd="sng" algn="ctr">
            <a:noFill/>
            <a:prstDash val="solid"/>
            <a:round/>
            <a:headEnd type="none" w="med" len="med"/>
            <a:tailEnd type="none" w="med" len="med"/>
          </a:ln>
          <a:effectLst/>
        </p:spPr>
        <p:txBody>
          <a:bodyPr/>
          <a:lstStyle/>
          <a:p>
            <a:pPr algn="ctr" fontAlgn="auto">
              <a:spcBef>
                <a:spcPts val="0"/>
              </a:spcBef>
              <a:spcAft>
                <a:spcPts val="0"/>
              </a:spcAft>
              <a:defRPr/>
            </a:pPr>
            <a:endParaRPr kumimoji="0" lang="ja-JP" altLang="en-US">
              <a:latin typeface="+mn-lt"/>
              <a:ea typeface="+mn-ea"/>
              <a:cs typeface="+mn-cs"/>
            </a:endParaRPr>
          </a:p>
        </p:txBody>
      </p:sp>
      <p:sp>
        <p:nvSpPr>
          <p:cNvPr id="22" name="タイトル プレースホルダ 21"/>
          <p:cNvSpPr>
            <a:spLocks noGrp="1"/>
          </p:cNvSpPr>
          <p:nvPr>
            <p:ph type="title"/>
          </p:nvPr>
        </p:nvSpPr>
        <p:spPr>
          <a:xfrm>
            <a:off x="428625" y="214313"/>
            <a:ext cx="8229600" cy="785812"/>
          </a:xfrm>
          <a:prstGeom prst="rect">
            <a:avLst/>
          </a:prstGeom>
        </p:spPr>
        <p:txBody>
          <a:bodyPr vert="horz" rtlCol="0" anchor="ctr">
            <a:normAutofit/>
          </a:bodyPr>
          <a:lstStyle/>
          <a:p>
            <a:r>
              <a:rPr lang="ja-JP" altLang="en-US" smtClean="0"/>
              <a:t>マスタ タイトルの書式設定</a:t>
            </a:r>
            <a:endParaRPr lang="en-US"/>
          </a:p>
        </p:txBody>
      </p:sp>
      <p:sp>
        <p:nvSpPr>
          <p:cNvPr id="1033" name="テキスト プレースホルダ 17"/>
          <p:cNvSpPr>
            <a:spLocks noGrp="1"/>
          </p:cNvSpPr>
          <p:nvPr>
            <p:ph type="body" idx="1"/>
          </p:nvPr>
        </p:nvSpPr>
        <p:spPr bwMode="auto">
          <a:xfrm>
            <a:off x="457200" y="1500188"/>
            <a:ext cx="8229600" cy="4625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29" name="日付プレースホルダ 28"/>
          <p:cNvSpPr>
            <a:spLocks noGrp="1"/>
          </p:cNvSpPr>
          <p:nvPr>
            <p:ph type="dt" sz="half" idx="2"/>
          </p:nvPr>
        </p:nvSpPr>
        <p:spPr>
          <a:xfrm>
            <a:off x="457200" y="6356350"/>
            <a:ext cx="2133600" cy="365125"/>
          </a:xfrm>
          <a:prstGeom prst="rect">
            <a:avLst/>
          </a:prstGeom>
        </p:spPr>
        <p:txBody>
          <a:bodyPr vert="horz" rtlCol="0" anchor="ctr"/>
          <a:lstStyle>
            <a:lvl1pPr algn="l" eaLnBrk="1" fontAlgn="auto" latinLnBrk="0" hangingPunct="1">
              <a:spcBef>
                <a:spcPts val="0"/>
              </a:spcBef>
              <a:spcAft>
                <a:spcPts val="0"/>
              </a:spcAft>
              <a:defRPr kumimoji="1" sz="1200" smtClean="0">
                <a:solidFill>
                  <a:srgbClr val="080808"/>
                </a:solidFill>
                <a:latin typeface="+mn-lt"/>
                <a:ea typeface="+mn-ea"/>
                <a:cs typeface="+mn-cs"/>
              </a:defRPr>
            </a:lvl1pPr>
          </a:lstStyle>
          <a:p>
            <a:pPr>
              <a:defRPr/>
            </a:pPr>
            <a:fld id="{5A0DE1A8-BF29-4C6B-A21B-F33554B2625A}" type="datetime1">
              <a:rPr lang="ja-JP" altLang="en-US"/>
              <a:pPr>
                <a:defRPr/>
              </a:pPr>
              <a:t>2012/12/16</a:t>
            </a:fld>
            <a:endParaRPr lang="ja-JP" altLang="en-US"/>
          </a:p>
        </p:txBody>
      </p:sp>
      <p:sp>
        <p:nvSpPr>
          <p:cNvPr id="4" name="フッター プレースホルダ 3"/>
          <p:cNvSpPr>
            <a:spLocks noGrp="1"/>
          </p:cNvSpPr>
          <p:nvPr>
            <p:ph type="ftr" sz="quarter" idx="3"/>
          </p:nvPr>
        </p:nvSpPr>
        <p:spPr>
          <a:xfrm>
            <a:off x="3124200" y="6356350"/>
            <a:ext cx="2895600" cy="365125"/>
          </a:xfrm>
          <a:prstGeom prst="rect">
            <a:avLst/>
          </a:prstGeom>
        </p:spPr>
        <p:txBody>
          <a:bodyPr vert="horz" rtlCol="0" anchor="ctr"/>
          <a:lstStyle>
            <a:lvl1pPr algn="ctr" eaLnBrk="1" fontAlgn="auto" latinLnBrk="0" hangingPunct="1">
              <a:spcBef>
                <a:spcPts val="0"/>
              </a:spcBef>
              <a:spcAft>
                <a:spcPts val="0"/>
              </a:spcAft>
              <a:defRPr kumimoji="1" sz="1200">
                <a:solidFill>
                  <a:srgbClr val="080808"/>
                </a:solidFill>
                <a:latin typeface="+mn-lt"/>
                <a:ea typeface="+mn-ea"/>
                <a:cs typeface="+mn-cs"/>
              </a:defRPr>
            </a:lvl1pPr>
          </a:lstStyle>
          <a:p>
            <a:pPr>
              <a:defRPr/>
            </a:pPr>
            <a:endParaRPr lang="ja-JP" altLang="en-US"/>
          </a:p>
        </p:txBody>
      </p:sp>
      <p:sp>
        <p:nvSpPr>
          <p:cNvPr id="10" name="スライド番号プレースホルダ 9"/>
          <p:cNvSpPr>
            <a:spLocks noGrp="1"/>
          </p:cNvSpPr>
          <p:nvPr>
            <p:ph type="sldNum" sz="quarter" idx="4"/>
          </p:nvPr>
        </p:nvSpPr>
        <p:spPr>
          <a:xfrm>
            <a:off x="6553200" y="6356350"/>
            <a:ext cx="2133600" cy="365125"/>
          </a:xfrm>
          <a:prstGeom prst="rect">
            <a:avLst/>
          </a:prstGeom>
        </p:spPr>
        <p:txBody>
          <a:bodyPr vert="horz" rtlCol="0" anchor="ctr"/>
          <a:lstStyle>
            <a:lvl1pPr algn="r" eaLnBrk="1" fontAlgn="auto" latinLnBrk="0" hangingPunct="1">
              <a:spcBef>
                <a:spcPts val="0"/>
              </a:spcBef>
              <a:spcAft>
                <a:spcPts val="0"/>
              </a:spcAft>
              <a:defRPr kumimoji="1" sz="1200" smtClean="0">
                <a:solidFill>
                  <a:srgbClr val="080808"/>
                </a:solidFill>
                <a:latin typeface="+mn-lt"/>
                <a:ea typeface="+mn-ea"/>
                <a:cs typeface="+mn-cs"/>
              </a:defRPr>
            </a:lvl1pPr>
          </a:lstStyle>
          <a:p>
            <a:pPr>
              <a:defRPr/>
            </a:pPr>
            <a:fld id="{29448B32-FA0E-459E-812E-4D9061AF05C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827" r:id="rId1"/>
    <p:sldLayoutId id="2147483820" r:id="rId2"/>
    <p:sldLayoutId id="2147483828" r:id="rId3"/>
    <p:sldLayoutId id="2147483821" r:id="rId4"/>
    <p:sldLayoutId id="2147483822" r:id="rId5"/>
    <p:sldLayoutId id="2147483823" r:id="rId6"/>
    <p:sldLayoutId id="2147483824" r:id="rId7"/>
    <p:sldLayoutId id="2147483825" r:id="rId8"/>
    <p:sldLayoutId id="2147483829" r:id="rId9"/>
    <p:sldLayoutId id="2147483826" r:id="rId10"/>
    <p:sldLayoutId id="2147483830" r:id="rId11"/>
  </p:sldLayoutIdLst>
  <p:hf hdr="0" ftr="0" dt="0"/>
  <p:txStyles>
    <p:titleStyle>
      <a:lvl1pPr algn="l" rtl="0" fontAlgn="base">
        <a:spcBef>
          <a:spcPct val="0"/>
        </a:spcBef>
        <a:spcAft>
          <a:spcPct val="0"/>
        </a:spcAft>
        <a:defRPr kumimoji="1" sz="440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HGゴシックE"/>
        </a:defRPr>
      </a:lvl1pPr>
      <a:lvl2pPr algn="l" rtl="0" fontAlgn="base">
        <a:spcBef>
          <a:spcPct val="0"/>
        </a:spcBef>
        <a:spcAft>
          <a:spcPct val="0"/>
        </a:spcAft>
        <a:defRPr kumimoji="1" sz="4400">
          <a:solidFill>
            <a:schemeClr val="tx1"/>
          </a:solidFill>
          <a:latin typeface="Gill Sans MT" pitchFamily="34" charset="0"/>
          <a:ea typeface="HGゴシックE"/>
          <a:cs typeface="HGゴシックE"/>
        </a:defRPr>
      </a:lvl2pPr>
      <a:lvl3pPr algn="l" rtl="0" fontAlgn="base">
        <a:spcBef>
          <a:spcPct val="0"/>
        </a:spcBef>
        <a:spcAft>
          <a:spcPct val="0"/>
        </a:spcAft>
        <a:defRPr kumimoji="1" sz="4400">
          <a:solidFill>
            <a:schemeClr val="tx1"/>
          </a:solidFill>
          <a:latin typeface="Gill Sans MT" pitchFamily="34" charset="0"/>
          <a:ea typeface="HGゴシックE"/>
          <a:cs typeface="HGゴシックE"/>
        </a:defRPr>
      </a:lvl3pPr>
      <a:lvl4pPr algn="l" rtl="0" fontAlgn="base">
        <a:spcBef>
          <a:spcPct val="0"/>
        </a:spcBef>
        <a:spcAft>
          <a:spcPct val="0"/>
        </a:spcAft>
        <a:defRPr kumimoji="1" sz="4400">
          <a:solidFill>
            <a:schemeClr val="tx1"/>
          </a:solidFill>
          <a:latin typeface="Gill Sans MT" pitchFamily="34" charset="0"/>
          <a:ea typeface="HGゴシックE"/>
          <a:cs typeface="HGゴシックE"/>
        </a:defRPr>
      </a:lvl4pPr>
      <a:lvl5pPr algn="l" rtl="0" fontAlgn="base">
        <a:spcBef>
          <a:spcPct val="0"/>
        </a:spcBef>
        <a:spcAft>
          <a:spcPct val="0"/>
        </a:spcAft>
        <a:defRPr kumimoji="1" sz="4400">
          <a:solidFill>
            <a:schemeClr val="tx1"/>
          </a:solidFill>
          <a:latin typeface="Gill Sans MT" pitchFamily="34" charset="0"/>
          <a:ea typeface="HGゴシックE"/>
          <a:cs typeface="HGゴシックE"/>
        </a:defRPr>
      </a:lvl5pPr>
      <a:lvl6pPr marL="457200" algn="l" rtl="0" fontAlgn="base">
        <a:spcBef>
          <a:spcPct val="0"/>
        </a:spcBef>
        <a:spcAft>
          <a:spcPct val="0"/>
        </a:spcAft>
        <a:defRPr kumimoji="1" sz="4400">
          <a:solidFill>
            <a:schemeClr val="tx1"/>
          </a:solidFill>
          <a:latin typeface="Gill Sans MT" pitchFamily="34" charset="0"/>
          <a:ea typeface="HGゴシックE"/>
          <a:cs typeface="HGゴシックE"/>
        </a:defRPr>
      </a:lvl6pPr>
      <a:lvl7pPr marL="914400" algn="l" rtl="0" fontAlgn="base">
        <a:spcBef>
          <a:spcPct val="0"/>
        </a:spcBef>
        <a:spcAft>
          <a:spcPct val="0"/>
        </a:spcAft>
        <a:defRPr kumimoji="1" sz="4400">
          <a:solidFill>
            <a:schemeClr val="tx1"/>
          </a:solidFill>
          <a:latin typeface="Gill Sans MT" pitchFamily="34" charset="0"/>
          <a:ea typeface="HGゴシックE"/>
          <a:cs typeface="HGゴシックE"/>
        </a:defRPr>
      </a:lvl7pPr>
      <a:lvl8pPr marL="1371600" algn="l" rtl="0" fontAlgn="base">
        <a:spcBef>
          <a:spcPct val="0"/>
        </a:spcBef>
        <a:spcAft>
          <a:spcPct val="0"/>
        </a:spcAft>
        <a:defRPr kumimoji="1" sz="4400">
          <a:solidFill>
            <a:schemeClr val="tx1"/>
          </a:solidFill>
          <a:latin typeface="Gill Sans MT" pitchFamily="34" charset="0"/>
          <a:ea typeface="HGゴシックE"/>
          <a:cs typeface="HGゴシックE"/>
        </a:defRPr>
      </a:lvl8pPr>
      <a:lvl9pPr marL="1828800" algn="l" rtl="0" fontAlgn="base">
        <a:spcBef>
          <a:spcPct val="0"/>
        </a:spcBef>
        <a:spcAft>
          <a:spcPct val="0"/>
        </a:spcAft>
        <a:defRPr kumimoji="1" sz="4400">
          <a:solidFill>
            <a:schemeClr val="tx1"/>
          </a:solidFill>
          <a:latin typeface="Gill Sans MT" pitchFamily="34" charset="0"/>
          <a:ea typeface="HGゴシックE"/>
          <a:cs typeface="HGゴシックE"/>
        </a:defRPr>
      </a:lvl9pPr>
    </p:titleStyle>
    <p:bodyStyle>
      <a:lvl1pPr marL="342900" indent="-342900" algn="l" rtl="0" fontAlgn="base">
        <a:spcBef>
          <a:spcPct val="20000"/>
        </a:spcBef>
        <a:spcAft>
          <a:spcPct val="0"/>
        </a:spcAft>
        <a:buClr>
          <a:schemeClr val="accent1"/>
        </a:buClr>
        <a:buSzPct val="75000"/>
        <a:buFont typeface="Wingdings" pitchFamily="2" charset="2"/>
        <a:buChar char="p"/>
        <a:defRPr kumimoji="1" sz="3200">
          <a:solidFill>
            <a:schemeClr val="tx2"/>
          </a:solidFill>
          <a:latin typeface="+mn-lt"/>
          <a:ea typeface="+mn-ea"/>
          <a:cs typeface="HGゴシックE"/>
        </a:defRPr>
      </a:lvl1pPr>
      <a:lvl2pPr marL="742950" indent="-285750" algn="l" rtl="0" fontAlgn="base">
        <a:spcBef>
          <a:spcPct val="20000"/>
        </a:spcBef>
        <a:spcAft>
          <a:spcPct val="0"/>
        </a:spcAft>
        <a:buClr>
          <a:srgbClr val="C8AF3C"/>
        </a:buClr>
        <a:buSzPct val="65000"/>
        <a:buFont typeface="Wingdings" pitchFamily="2" charset="2"/>
        <a:buChar char="p"/>
        <a:defRPr kumimoji="1" sz="2800">
          <a:solidFill>
            <a:schemeClr val="tx2"/>
          </a:solidFill>
          <a:latin typeface="+mn-lt"/>
          <a:ea typeface="+mn-ea"/>
          <a:cs typeface="HGゴシックE"/>
        </a:defRPr>
      </a:lvl2pPr>
      <a:lvl3pPr marL="1143000" indent="-228600" algn="l" rtl="0" fontAlgn="base">
        <a:spcBef>
          <a:spcPct val="20000"/>
        </a:spcBef>
        <a:spcAft>
          <a:spcPct val="0"/>
        </a:spcAft>
        <a:buClr>
          <a:srgbClr val="3C643C"/>
        </a:buClr>
        <a:buSzPct val="65000"/>
        <a:buFont typeface="Wingdings" pitchFamily="2" charset="2"/>
        <a:buChar char="p"/>
        <a:defRPr kumimoji="1" sz="2400">
          <a:solidFill>
            <a:schemeClr val="tx2"/>
          </a:solidFill>
          <a:latin typeface="+mn-lt"/>
          <a:ea typeface="+mn-ea"/>
          <a:cs typeface="HGゴシックE"/>
        </a:defRPr>
      </a:lvl3pPr>
      <a:lvl4pPr marL="1600200" indent="-228600" algn="l" rtl="0" fontAlgn="base">
        <a:spcBef>
          <a:spcPct val="20000"/>
        </a:spcBef>
        <a:spcAft>
          <a:spcPct val="0"/>
        </a:spcAft>
        <a:buClr>
          <a:srgbClr val="8264AA"/>
        </a:buClr>
        <a:buSzPct val="65000"/>
        <a:buFont typeface="Wingdings" pitchFamily="2" charset="2"/>
        <a:buChar char="p"/>
        <a:defRPr kumimoji="1" sz="2000">
          <a:solidFill>
            <a:schemeClr val="tx2"/>
          </a:solidFill>
          <a:latin typeface="+mn-lt"/>
          <a:ea typeface="+mn-ea"/>
          <a:cs typeface="HGゴシックE"/>
        </a:defRPr>
      </a:lvl4pPr>
      <a:lvl5pPr marL="2057400" indent="-228600" algn="l" rtl="0" fontAlgn="base">
        <a:spcBef>
          <a:spcPct val="20000"/>
        </a:spcBef>
        <a:spcAft>
          <a:spcPct val="0"/>
        </a:spcAft>
        <a:buClr>
          <a:schemeClr val="accent2"/>
        </a:buClr>
        <a:buSzPct val="65000"/>
        <a:buFont typeface="Wingdings" pitchFamily="2" charset="2"/>
        <a:buChar char="p"/>
        <a:defRPr kumimoji="1" sz="2000">
          <a:solidFill>
            <a:schemeClr val="tx2"/>
          </a:solidFill>
          <a:latin typeface="+mn-lt"/>
          <a:ea typeface="+mn-ea"/>
          <a:cs typeface="HGゴシックE"/>
        </a:defRPr>
      </a:lvl5pPr>
      <a:lvl6pPr marL="2514600" indent="-228600" algn="l" rtl="0" eaLnBrk="1" latinLnBrk="0" hangingPunct="1">
        <a:spcBef>
          <a:spcPct val="20000"/>
        </a:spcBef>
        <a:buClr>
          <a:schemeClr val="bg2"/>
        </a:buClr>
        <a:buSzPct val="55000"/>
        <a:buFont typeface="Wingdings"/>
        <a:buChar char="p"/>
        <a:defRPr kumimoji="1" sz="2000">
          <a:solidFill>
            <a:schemeClr val="tx1"/>
          </a:solidFill>
          <a:latin typeface="+mn-lt"/>
          <a:ea typeface="+mn-ea"/>
          <a:cs typeface="+mn-cs"/>
        </a:defRPr>
      </a:lvl6pPr>
      <a:lvl7pPr marL="2971800" indent="-228600" algn="l" rtl="0" eaLnBrk="1" latinLnBrk="0" hangingPunct="1">
        <a:spcBef>
          <a:spcPct val="20000"/>
        </a:spcBef>
        <a:buClr>
          <a:schemeClr val="accent6"/>
        </a:buClr>
        <a:buSzPct val="55000"/>
        <a:buFont typeface="Wingdings"/>
        <a:buChar char="p"/>
        <a:defRPr kumimoji="1" sz="2000">
          <a:solidFill>
            <a:schemeClr val="tx1"/>
          </a:solidFill>
          <a:latin typeface="+mn-lt"/>
          <a:ea typeface="+mn-ea"/>
          <a:cs typeface="+mn-cs"/>
        </a:defRPr>
      </a:lvl7pPr>
      <a:lvl8pPr marL="3429000" indent="-228600" algn="l" rtl="0" eaLnBrk="1" latinLnBrk="0" hangingPunct="1">
        <a:spcBef>
          <a:spcPct val="20000"/>
        </a:spcBef>
        <a:buClr>
          <a:schemeClr val="accent1">
            <a:tint val="60000"/>
          </a:schemeClr>
        </a:buClr>
        <a:buSzPct val="55000"/>
        <a:buFont typeface="Wingdings"/>
        <a:buChar char="p"/>
        <a:defRPr kumimoji="1" sz="2000">
          <a:solidFill>
            <a:schemeClr val="tx1"/>
          </a:solidFill>
          <a:latin typeface="+mn-lt"/>
          <a:ea typeface="+mn-ea"/>
          <a:cs typeface="+mn-cs"/>
        </a:defRPr>
      </a:lvl8pPr>
      <a:lvl9pPr marL="3886200" indent="-228600" algn="l" rtl="0" eaLnBrk="1" latinLnBrk="0" hangingPunct="1">
        <a:spcBef>
          <a:spcPct val="20000"/>
        </a:spcBef>
        <a:buClr>
          <a:schemeClr val="bg2">
            <a:tint val="60000"/>
          </a:schemeClr>
        </a:buClr>
        <a:buSzPct val="55000"/>
        <a:buFont typeface="Wingdings"/>
        <a:buChar char="p"/>
        <a:defRPr kumimoji="1" sz="2000">
          <a:solidFill>
            <a:schemeClr val="tx1"/>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pPr fontAlgn="auto">
              <a:spcAft>
                <a:spcPts val="0"/>
              </a:spcAft>
              <a:defRPr/>
            </a:pPr>
            <a:r>
              <a:rPr lang="ja-JP" altLang="en-US" dirty="0" smtClean="0">
                <a:cs typeface="+mj-cs"/>
              </a:rPr>
              <a:t>摂食障害の</a:t>
            </a:r>
            <a:r>
              <a:rPr lang="en-US" altLang="ja-JP" dirty="0" smtClean="0">
                <a:cs typeface="+mj-cs"/>
              </a:rPr>
              <a:t/>
            </a:r>
            <a:br>
              <a:rPr lang="en-US" altLang="ja-JP" dirty="0" smtClean="0">
                <a:cs typeface="+mj-cs"/>
              </a:rPr>
            </a:br>
            <a:r>
              <a:rPr lang="ja-JP" altLang="en-US" dirty="0" smtClean="0">
                <a:cs typeface="+mj-cs"/>
              </a:rPr>
              <a:t>問題行動に取り組む</a:t>
            </a:r>
            <a:endParaRPr lang="ja-JP" altLang="en-US" dirty="0">
              <a:cs typeface="+mj-cs"/>
            </a:endParaRPr>
          </a:p>
        </p:txBody>
      </p:sp>
      <p:sp>
        <p:nvSpPr>
          <p:cNvPr id="5" name="サブタイトル 4"/>
          <p:cNvSpPr>
            <a:spLocks noGrp="1"/>
          </p:cNvSpPr>
          <p:nvPr>
            <p:ph type="subTitle" idx="1"/>
          </p:nvPr>
        </p:nvSpPr>
        <p:spPr/>
        <p:txBody>
          <a:bodyPr rtlCol="0">
            <a:normAutofit/>
          </a:bodyPr>
          <a:lstStyle/>
          <a:p>
            <a:pPr fontAlgn="auto">
              <a:spcAft>
                <a:spcPts val="0"/>
              </a:spcAft>
              <a:buFont typeface="Wingdings"/>
              <a:buNone/>
              <a:defRPr/>
            </a:pPr>
            <a:r>
              <a:rPr lang="ja-JP" altLang="en-US" dirty="0" smtClean="0">
                <a:cs typeface="+mn-cs"/>
              </a:rPr>
              <a:t>きょうと摂食障害家族</a:t>
            </a:r>
            <a:r>
              <a:rPr lang="ja-JP" altLang="en-US" dirty="0" smtClean="0">
                <a:cs typeface="+mn-cs"/>
              </a:rPr>
              <a:t>教室</a:t>
            </a:r>
            <a:r>
              <a:rPr lang="ja-JP" altLang="en-US" dirty="0" smtClean="0">
                <a:cs typeface="+mn-cs"/>
              </a:rPr>
              <a:t>５　</a:t>
            </a:r>
            <a:endParaRPr lang="en-US" altLang="ja-JP" dirty="0" smtClean="0">
              <a:cs typeface="+mn-cs"/>
            </a:endParaRPr>
          </a:p>
          <a:p>
            <a:pPr fontAlgn="auto">
              <a:spcAft>
                <a:spcPts val="0"/>
              </a:spcAft>
              <a:buFont typeface="Wingdings"/>
              <a:buNone/>
              <a:defRPr/>
            </a:pPr>
            <a:r>
              <a:rPr lang="ja-JP" altLang="en-US" sz="2400" smtClean="0">
                <a:cs typeface="+mn-cs"/>
              </a:rPr>
              <a:t>２０１２年１２月１５日</a:t>
            </a:r>
            <a:endParaRPr lang="en-US" altLang="ja-JP" sz="2400" dirty="0" smtClean="0">
              <a:cs typeface="+mn-cs"/>
            </a:endParaRPr>
          </a:p>
          <a:p>
            <a:pPr fontAlgn="auto">
              <a:spcAft>
                <a:spcPts val="0"/>
              </a:spcAft>
              <a:buFont typeface="Wingdings"/>
              <a:buNone/>
              <a:defRPr/>
            </a:pPr>
            <a:r>
              <a:rPr lang="ja-JP" altLang="en-US" sz="2400" dirty="0" smtClean="0">
                <a:cs typeface="+mn-cs"/>
              </a:rPr>
              <a:t>ウイングス京都</a:t>
            </a:r>
            <a:endParaRPr lang="ja-JP" altLang="en-US" sz="2400" dirty="0">
              <a:cs typeface="+mn-cs"/>
            </a:endParaRPr>
          </a:p>
        </p:txBody>
      </p:sp>
      <p:sp>
        <p:nvSpPr>
          <p:cNvPr id="6148" name="スライド番号プレースホルダ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1C91B64-1722-42A3-A272-0CBC6EEFDD45}" type="slidenum">
              <a:rPr lang="ja-JP" altLang="en-US">
                <a:cs typeface="HGゴシックE"/>
              </a:rPr>
              <a:pPr fontAlgn="base">
                <a:spcBef>
                  <a:spcPct val="0"/>
                </a:spcBef>
                <a:spcAft>
                  <a:spcPct val="0"/>
                </a:spcAft>
              </a:pPr>
              <a:t>1</a:t>
            </a:fld>
            <a:endParaRPr lang="ja-JP" altLang="en-US">
              <a:cs typeface="HGゴシックE"/>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身体は逆襲する</a:t>
            </a:r>
            <a:r>
              <a:rPr lang="en-US" altLang="ja-JP" dirty="0" smtClean="0">
                <a:cs typeface="+mj-cs"/>
              </a:rPr>
              <a:t>-</a:t>
            </a:r>
            <a:r>
              <a:rPr lang="ja-JP" altLang="en-US" dirty="0" smtClean="0">
                <a:cs typeface="+mj-cs"/>
              </a:rPr>
              <a:t>過食という罠</a:t>
            </a:r>
            <a:endParaRPr lang="ja-JP" altLang="en-US" dirty="0">
              <a:cs typeface="+mj-cs"/>
            </a:endParaRPr>
          </a:p>
        </p:txBody>
      </p:sp>
      <p:sp>
        <p:nvSpPr>
          <p:cNvPr id="4" name="コンテンツ プレースホルダ 3"/>
          <p:cNvSpPr>
            <a:spLocks noGrp="1"/>
          </p:cNvSpPr>
          <p:nvPr>
            <p:ph idx="1"/>
          </p:nvPr>
        </p:nvSpPr>
        <p:spPr/>
        <p:txBody>
          <a:bodyPr rtlCol="0">
            <a:normAutofit fontScale="77500" lnSpcReduction="20000"/>
          </a:bodyPr>
          <a:lstStyle/>
          <a:p>
            <a:pPr fontAlgn="auto">
              <a:spcAft>
                <a:spcPts val="0"/>
              </a:spcAft>
              <a:buFont typeface="Wingdings"/>
              <a:buChar char="p"/>
              <a:defRPr/>
            </a:pPr>
            <a:r>
              <a:rPr lang="ja-JP" altLang="ja-JP" dirty="0" smtClean="0">
                <a:cs typeface="+mn-cs"/>
              </a:rPr>
              <a:t>ルールに縛られた食行動と、</a:t>
            </a:r>
            <a:r>
              <a:rPr lang="ja-JP" altLang="en-US" dirty="0" smtClean="0">
                <a:cs typeface="+mn-cs"/>
              </a:rPr>
              <a:t>体重を増やそうとする</a:t>
            </a:r>
            <a:r>
              <a:rPr lang="ja-JP" altLang="ja-JP" dirty="0" smtClean="0">
                <a:cs typeface="+mn-cs"/>
              </a:rPr>
              <a:t>身体がとの聞には、やがて緊張が生じる</a:t>
            </a:r>
            <a:r>
              <a:rPr lang="ja-JP" altLang="en-US" dirty="0" smtClean="0">
                <a:cs typeface="+mn-cs"/>
              </a:rPr>
              <a:t>ようになる</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身体は正常に機能するため、食欲を増すようなメカニズムを駆使し、飢餓による栄養障害と闘おう</a:t>
            </a:r>
            <a:r>
              <a:rPr lang="ja-JP" altLang="en-US" dirty="0" smtClean="0">
                <a:cs typeface="+mn-cs"/>
              </a:rPr>
              <a:t>とする</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このようなメカニズムは個人差があり</a:t>
            </a:r>
            <a:r>
              <a:rPr lang="ja-JP" altLang="en-US" dirty="0" smtClean="0">
                <a:cs typeface="+mn-cs"/>
              </a:rPr>
              <a:t>、</a:t>
            </a:r>
            <a:r>
              <a:rPr lang="ja-JP" altLang="ja-JP" dirty="0" smtClean="0">
                <a:cs typeface="+mn-cs"/>
              </a:rPr>
              <a:t>遺伝的に拒食症の素因がある人は、</a:t>
            </a:r>
            <a:r>
              <a:rPr lang="ja-JP" altLang="en-US" dirty="0" smtClean="0">
                <a:cs typeface="+mn-cs"/>
              </a:rPr>
              <a:t>それが弱く容易に拒食が続くことがある</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逆に「報酬回路」が非常に過敏にな</a:t>
            </a:r>
            <a:r>
              <a:rPr lang="ja-JP" altLang="en-US" dirty="0" smtClean="0">
                <a:cs typeface="+mn-cs"/>
              </a:rPr>
              <a:t>り</a:t>
            </a:r>
            <a:r>
              <a:rPr lang="ja-JP" altLang="ja-JP" dirty="0" smtClean="0">
                <a:cs typeface="+mn-cs"/>
              </a:rPr>
              <a:t>、一度食べだすと止められなくなってしまうケースもあ</a:t>
            </a:r>
            <a:r>
              <a:rPr lang="ja-JP" altLang="en-US" dirty="0" smtClean="0">
                <a:cs typeface="+mn-cs"/>
              </a:rPr>
              <a:t>る</a:t>
            </a:r>
            <a:r>
              <a:rPr lang="ja-JP" altLang="ja-JP" dirty="0" smtClean="0">
                <a:cs typeface="+mn-cs"/>
              </a:rPr>
              <a:t>。「食べたくて</a:t>
            </a:r>
            <a:r>
              <a:rPr lang="ja-JP" altLang="en-US" dirty="0" smtClean="0">
                <a:cs typeface="+mn-cs"/>
              </a:rPr>
              <a:t>、</a:t>
            </a:r>
            <a:r>
              <a:rPr lang="ja-JP" altLang="ja-JP" dirty="0" smtClean="0">
                <a:cs typeface="+mn-cs"/>
              </a:rPr>
              <a:t>食べたくてしかたない」という激しい過食衝動</a:t>
            </a:r>
            <a:r>
              <a:rPr lang="ja-JP" altLang="en-US" dirty="0" smtClean="0">
                <a:cs typeface="+mn-cs"/>
              </a:rPr>
              <a:t>が生じることもある</a:t>
            </a:r>
            <a:endParaRPr lang="en-US" altLang="ja-JP" dirty="0" smtClean="0">
              <a:cs typeface="+mn-cs"/>
            </a:endParaRPr>
          </a:p>
          <a:p>
            <a:pPr fontAlgn="auto">
              <a:spcAft>
                <a:spcPts val="0"/>
              </a:spcAft>
              <a:buFont typeface="Wingdings"/>
              <a:buChar char="p"/>
              <a:defRPr/>
            </a:pPr>
            <a:r>
              <a:rPr lang="ja-JP" altLang="ja-JP" dirty="0" smtClean="0">
                <a:cs typeface="+mn-cs"/>
              </a:rPr>
              <a:t>ルールに縛られた食事が</a:t>
            </a:r>
            <a:r>
              <a:rPr lang="ja-JP" altLang="en-US" dirty="0" smtClean="0">
                <a:cs typeface="+mn-cs"/>
              </a:rPr>
              <a:t>身体が欲する</a:t>
            </a:r>
            <a:r>
              <a:rPr lang="ja-JP" altLang="ja-JP" dirty="0" smtClean="0">
                <a:cs typeface="+mn-cs"/>
              </a:rPr>
              <a:t>食欲と</a:t>
            </a:r>
            <a:r>
              <a:rPr lang="ja-JP" altLang="en-US" dirty="0" smtClean="0">
                <a:cs typeface="+mn-cs"/>
              </a:rPr>
              <a:t>が</a:t>
            </a:r>
            <a:r>
              <a:rPr lang="ja-JP" altLang="ja-JP" dirty="0" smtClean="0">
                <a:cs typeface="+mn-cs"/>
              </a:rPr>
              <a:t>交戦状態に入ると、過食や盗食などの異常な食行動が始ま</a:t>
            </a:r>
            <a:r>
              <a:rPr lang="ja-JP" altLang="en-US" dirty="0" smtClean="0">
                <a:cs typeface="+mn-cs"/>
              </a:rPr>
              <a:t>る</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このような過食衝動に対する反応は、</a:t>
            </a:r>
            <a:r>
              <a:rPr lang="ja-JP" altLang="en-US" dirty="0" smtClean="0">
                <a:cs typeface="+mn-cs"/>
              </a:rPr>
              <a:t>個人によって様々</a:t>
            </a:r>
            <a:endParaRPr lang="ja-JP" altLang="en-US" dirty="0">
              <a:cs typeface="+mn-cs"/>
            </a:endParaRPr>
          </a:p>
        </p:txBody>
      </p:sp>
      <p:sp>
        <p:nvSpPr>
          <p:cNvPr id="15364"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31D158E-D222-432F-B828-3FB73AFCA725}" type="slidenum">
              <a:rPr lang="ja-JP" altLang="en-US">
                <a:cs typeface="HGゴシックE"/>
              </a:rPr>
              <a:pPr fontAlgn="base">
                <a:spcBef>
                  <a:spcPct val="0"/>
                </a:spcBef>
                <a:spcAft>
                  <a:spcPct val="0"/>
                </a:spcAft>
              </a:pPr>
              <a:t>10</a:t>
            </a:fld>
            <a:endParaRPr lang="ja-JP" altLang="en-US">
              <a:cs typeface="HGゴシックE"/>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治療の基本</a:t>
            </a:r>
            <a:r>
              <a:rPr lang="ja-JP" altLang="en-US" sz="3100" dirty="0" smtClean="0">
                <a:cs typeface="+mj-cs"/>
              </a:rPr>
              <a:t>（食べることの意味）</a:t>
            </a:r>
            <a:endParaRPr lang="ja-JP" altLang="en-US" sz="3100" dirty="0">
              <a:cs typeface="+mj-cs"/>
            </a:endParaRPr>
          </a:p>
        </p:txBody>
      </p:sp>
      <p:sp>
        <p:nvSpPr>
          <p:cNvPr id="4" name="コンテンツ プレースホルダ 3"/>
          <p:cNvSpPr>
            <a:spLocks noGrp="1"/>
          </p:cNvSpPr>
          <p:nvPr>
            <p:ph idx="1"/>
          </p:nvPr>
        </p:nvSpPr>
        <p:spPr/>
        <p:txBody>
          <a:bodyPr rtlCol="0">
            <a:normAutofit fontScale="70000" lnSpcReduction="20000"/>
          </a:bodyPr>
          <a:lstStyle/>
          <a:p>
            <a:pPr fontAlgn="auto">
              <a:spcAft>
                <a:spcPts val="0"/>
              </a:spcAft>
              <a:buFont typeface="Wingdings"/>
              <a:buChar char="p"/>
              <a:defRPr/>
            </a:pPr>
            <a:r>
              <a:rPr lang="ja-JP" altLang="ja-JP" dirty="0" smtClean="0">
                <a:cs typeface="+mn-cs"/>
              </a:rPr>
              <a:t>治療の</a:t>
            </a:r>
            <a:r>
              <a:rPr lang="ja-JP" altLang="en-US" dirty="0" smtClean="0">
                <a:cs typeface="+mn-cs"/>
              </a:rPr>
              <a:t>目標</a:t>
            </a:r>
            <a:r>
              <a:rPr lang="ja-JP" altLang="ja-JP" dirty="0" smtClean="0">
                <a:cs typeface="+mn-cs"/>
              </a:rPr>
              <a:t>は、</a:t>
            </a:r>
            <a:r>
              <a:rPr lang="ja-JP" altLang="en-US" dirty="0" smtClean="0">
                <a:cs typeface="+mn-cs"/>
              </a:rPr>
              <a:t>本人</a:t>
            </a:r>
            <a:r>
              <a:rPr lang="ja-JP" altLang="ja-JP" dirty="0" smtClean="0">
                <a:cs typeface="+mn-cs"/>
              </a:rPr>
              <a:t>が</a:t>
            </a:r>
            <a:r>
              <a:rPr lang="ja-JP" altLang="en-US" dirty="0" smtClean="0">
                <a:cs typeface="+mn-cs"/>
              </a:rPr>
              <a:t>変化</a:t>
            </a:r>
            <a:r>
              <a:rPr lang="ja-JP" altLang="ja-JP" dirty="0" smtClean="0">
                <a:cs typeface="+mn-cs"/>
              </a:rPr>
              <a:t>する</a:t>
            </a:r>
            <a:r>
              <a:rPr lang="ja-JP" altLang="en-US" dirty="0" smtClean="0">
                <a:cs typeface="+mn-cs"/>
              </a:rPr>
              <a:t>た</a:t>
            </a:r>
            <a:r>
              <a:rPr lang="ja-JP" altLang="ja-JP" dirty="0" smtClean="0">
                <a:cs typeface="+mn-cs"/>
              </a:rPr>
              <a:t>めのスキル</a:t>
            </a:r>
            <a:r>
              <a:rPr lang="ja-JP" altLang="en-US" dirty="0" smtClean="0">
                <a:cs typeface="+mn-cs"/>
              </a:rPr>
              <a:t>と</a:t>
            </a:r>
            <a:r>
              <a:rPr lang="ja-JP" altLang="ja-JP" dirty="0" smtClean="0">
                <a:cs typeface="+mn-cs"/>
              </a:rPr>
              <a:t>モチベー</a:t>
            </a:r>
            <a:r>
              <a:rPr lang="ja-JP" altLang="en-US" dirty="0" smtClean="0">
                <a:cs typeface="+mn-cs"/>
              </a:rPr>
              <a:t>ション</a:t>
            </a:r>
            <a:r>
              <a:rPr lang="ja-JP" altLang="ja-JP" dirty="0" smtClean="0">
                <a:cs typeface="+mn-cs"/>
              </a:rPr>
              <a:t>を高めることができるような舞台作りをすること</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食事を縛るルールを緩和する</a:t>
            </a:r>
            <a:r>
              <a:rPr lang="ja-JP" altLang="en-US" dirty="0" smtClean="0">
                <a:cs typeface="+mn-cs"/>
              </a:rPr>
              <a:t>のを手助けする</a:t>
            </a:r>
            <a:endParaRPr lang="ja-JP" altLang="ja-JP" dirty="0" smtClean="0">
              <a:cs typeface="+mn-cs"/>
            </a:endParaRPr>
          </a:p>
          <a:p>
            <a:pPr lvl="1" fontAlgn="auto">
              <a:spcAft>
                <a:spcPts val="0"/>
              </a:spcAft>
              <a:buClr>
                <a:schemeClr val="accent3"/>
              </a:buClr>
              <a:buFont typeface="Wingdings"/>
              <a:buChar char="p"/>
              <a:defRPr/>
            </a:pPr>
            <a:r>
              <a:rPr lang="ja-JP" altLang="ja-JP" dirty="0" smtClean="0">
                <a:cs typeface="+mn-cs"/>
              </a:rPr>
              <a:t>安心行動がやめられるよう手助けする</a:t>
            </a:r>
            <a:endParaRPr lang="en-US" altLang="ja-JP" dirty="0" smtClean="0">
              <a:cs typeface="+mn-cs"/>
            </a:endParaRPr>
          </a:p>
          <a:p>
            <a:pPr lvl="1" fontAlgn="auto">
              <a:spcAft>
                <a:spcPts val="0"/>
              </a:spcAft>
              <a:buClr>
                <a:schemeClr val="accent3"/>
              </a:buClr>
              <a:buFont typeface="Wingdings"/>
              <a:buNone/>
              <a:defRPr/>
            </a:pPr>
            <a:endParaRPr lang="en-US" altLang="ja-JP" dirty="0" smtClean="0">
              <a:cs typeface="+mn-cs"/>
            </a:endParaRPr>
          </a:p>
          <a:p>
            <a:pPr fontAlgn="auto">
              <a:spcAft>
                <a:spcPts val="0"/>
              </a:spcAft>
              <a:buFont typeface="Wingdings"/>
              <a:buChar char="p"/>
              <a:defRPr/>
            </a:pPr>
            <a:r>
              <a:rPr lang="ja-JP" altLang="en-US" dirty="0" smtClean="0">
                <a:cs typeface="+mn-cs"/>
              </a:rPr>
              <a:t>栄養障害が脳機能に与えるダメージを未然に防いで、脳細胞の死や報酬回路、学習・発達面に障害がおきないようにする</a:t>
            </a:r>
            <a:endParaRPr lang="en-US" altLang="ja-JP" kern="1200" dirty="0" smtClean="0">
              <a:solidFill>
                <a:schemeClr val="tx1"/>
              </a:solidFill>
              <a:cs typeface="+mn-cs"/>
            </a:endParaRPr>
          </a:p>
          <a:p>
            <a:pPr marL="742950" lvl="2" indent="-342900" fontAlgn="auto">
              <a:spcAft>
                <a:spcPts val="0"/>
              </a:spcAft>
              <a:buClr>
                <a:schemeClr val="accent6">
                  <a:lumMod val="60000"/>
                  <a:lumOff val="40000"/>
                </a:schemeClr>
              </a:buClr>
              <a:defRPr/>
            </a:pPr>
            <a:r>
              <a:rPr lang="ja-JP" altLang="ja-JP" sz="2900" dirty="0" smtClean="0">
                <a:cs typeface="+mn-cs"/>
              </a:rPr>
              <a:t>短期間、強制的な経鼻栄養やカロリー輸液</a:t>
            </a:r>
            <a:r>
              <a:rPr lang="ja-JP" altLang="en-US" sz="2900" dirty="0" smtClean="0">
                <a:cs typeface="+mn-cs"/>
              </a:rPr>
              <a:t>は永続的な変化をもたらすことはできない</a:t>
            </a:r>
            <a:endParaRPr lang="en-US" altLang="ja-JP" sz="2900" dirty="0" smtClean="0">
              <a:cs typeface="+mn-cs"/>
            </a:endParaRPr>
          </a:p>
          <a:p>
            <a:pPr marL="742950" lvl="2" indent="-342900" fontAlgn="auto">
              <a:spcAft>
                <a:spcPts val="0"/>
              </a:spcAft>
              <a:buClr>
                <a:schemeClr val="accent6">
                  <a:lumMod val="60000"/>
                  <a:lumOff val="40000"/>
                </a:schemeClr>
              </a:buClr>
              <a:defRPr/>
            </a:pPr>
            <a:endParaRPr lang="en-US" altLang="ja-JP" dirty="0" smtClean="0">
              <a:cs typeface="+mn-cs"/>
            </a:endParaRPr>
          </a:p>
          <a:p>
            <a:pPr fontAlgn="auto">
              <a:spcAft>
                <a:spcPts val="0"/>
              </a:spcAft>
              <a:buFont typeface="Wingdings"/>
              <a:buChar char="p"/>
              <a:defRPr/>
            </a:pPr>
            <a:r>
              <a:rPr lang="ja-JP" altLang="ja-JP" dirty="0" smtClean="0">
                <a:cs typeface="+mn-cs"/>
              </a:rPr>
              <a:t>一方で十分な時間とサポートを与えて、彼女のモチベーションが高まり、ルールに縛られない食事を試したり、安心行動をやめてみようとするまでじっくり待つこと</a:t>
            </a:r>
            <a:endParaRPr lang="ja-JP" altLang="en-US" dirty="0">
              <a:cs typeface="+mn-cs"/>
            </a:endParaRPr>
          </a:p>
        </p:txBody>
      </p:sp>
      <p:sp>
        <p:nvSpPr>
          <p:cNvPr id="16388"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97F982D-0DEF-4B23-93F2-50D3E888DF6A}" type="slidenum">
              <a:rPr lang="ja-JP" altLang="en-US">
                <a:cs typeface="HGゴシックE"/>
              </a:rPr>
              <a:pPr fontAlgn="base">
                <a:spcBef>
                  <a:spcPct val="0"/>
                </a:spcBef>
                <a:spcAft>
                  <a:spcPct val="0"/>
                </a:spcAft>
              </a:pPr>
              <a:t>11</a:t>
            </a:fld>
            <a:endParaRPr lang="ja-JP" altLang="en-US">
              <a:cs typeface="HGゴシックE"/>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910454"/>
          </a:xfrm>
        </p:spPr>
        <p:txBody>
          <a:bodyPr>
            <a:normAutofit fontScale="90000"/>
          </a:bodyPr>
          <a:lstStyle/>
          <a:p>
            <a:pPr fontAlgn="auto">
              <a:spcAft>
                <a:spcPts val="0"/>
              </a:spcAft>
              <a:defRPr/>
            </a:pPr>
            <a:r>
              <a:rPr lang="ja-JP" altLang="en-US" dirty="0" smtClean="0">
                <a:cs typeface="+mj-cs"/>
              </a:rPr>
              <a:t>Ｂ</a:t>
            </a:r>
            <a:r>
              <a:rPr lang="en-US" altLang="ja-JP" dirty="0" smtClean="0">
                <a:cs typeface="+mj-cs"/>
              </a:rPr>
              <a:t>.</a:t>
            </a:r>
            <a:r>
              <a:rPr lang="ja-JP" altLang="en-US" dirty="0" smtClean="0">
                <a:cs typeface="+mj-cs"/>
              </a:rPr>
              <a:t>食事をどう変えるか考える</a:t>
            </a:r>
            <a:r>
              <a:rPr lang="en-US" altLang="ja-JP" dirty="0" smtClean="0">
                <a:cs typeface="+mj-cs"/>
              </a:rPr>
              <a:t/>
            </a:r>
            <a:br>
              <a:rPr lang="en-US" altLang="ja-JP" dirty="0" smtClean="0">
                <a:cs typeface="+mj-cs"/>
              </a:rPr>
            </a:br>
            <a:r>
              <a:rPr lang="ja-JP" altLang="en-US" sz="2700" dirty="0" smtClean="0">
                <a:cs typeface="+mj-cs"/>
              </a:rPr>
              <a:t>　　（家族の基本的な姿勢）</a:t>
            </a:r>
            <a:endParaRPr lang="ja-JP" altLang="en-US" sz="2700" dirty="0">
              <a:cs typeface="+mj-cs"/>
            </a:endParaRPr>
          </a:p>
        </p:txBody>
      </p:sp>
      <p:sp>
        <p:nvSpPr>
          <p:cNvPr id="4" name="コンテンツ プレースホルダ 3"/>
          <p:cNvSpPr>
            <a:spLocks noGrp="1"/>
          </p:cNvSpPr>
          <p:nvPr>
            <p:ph idx="1"/>
          </p:nvPr>
        </p:nvSpPr>
        <p:spPr/>
        <p:txBody>
          <a:bodyPr rtlCol="0">
            <a:normAutofit fontScale="70000" lnSpcReduction="20000"/>
          </a:bodyPr>
          <a:lstStyle/>
          <a:p>
            <a:pPr fontAlgn="auto">
              <a:spcAft>
                <a:spcPts val="0"/>
              </a:spcAft>
              <a:buFont typeface="Wingdings"/>
              <a:buChar char="p"/>
              <a:defRPr/>
            </a:pPr>
            <a:r>
              <a:rPr lang="ja-JP" altLang="en-US" dirty="0" smtClean="0">
                <a:cs typeface="+mn-cs"/>
              </a:rPr>
              <a:t>栄養状態について、本人と家族の感じ方の違いを穏やかに話し合う</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批判的に聞こえないように注意する。「私から見ると・・・」</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点数化するなどの工夫</a:t>
            </a:r>
            <a:endParaRPr lang="en-US" altLang="ja-JP" dirty="0" smtClean="0">
              <a:cs typeface="+mn-cs"/>
            </a:endParaRPr>
          </a:p>
          <a:p>
            <a:pPr fontAlgn="auto">
              <a:spcAft>
                <a:spcPts val="0"/>
              </a:spcAft>
              <a:buFont typeface="Wingdings"/>
              <a:buChar char="p"/>
              <a:defRPr/>
            </a:pPr>
            <a:r>
              <a:rPr lang="ja-JP" altLang="en-US" dirty="0" smtClean="0">
                <a:cs typeface="+mn-cs"/>
              </a:rPr>
              <a:t>栄養状態を改善するための決定権は本人にしかないことを伝える</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本人のモチベーションを高める</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家族はいつでもそのための手助けをすることを申し出る</a:t>
            </a:r>
            <a:endParaRPr lang="en-US" altLang="ja-JP" dirty="0" smtClean="0">
              <a:cs typeface="+mn-cs"/>
            </a:endParaRPr>
          </a:p>
          <a:p>
            <a:pPr fontAlgn="auto">
              <a:spcAft>
                <a:spcPts val="0"/>
              </a:spcAft>
              <a:buFont typeface="Wingdings"/>
              <a:buChar char="p"/>
              <a:defRPr/>
            </a:pPr>
            <a:r>
              <a:rPr lang="ja-JP" altLang="en-US" dirty="0" smtClean="0">
                <a:cs typeface="+mn-cs"/>
              </a:rPr>
              <a:t>十分な時間をかけて、本人が変わる必要性を理解し、変わる自身とモチベーションを持つようになれるのが最良である</a:t>
            </a:r>
            <a:endParaRPr lang="en-US" altLang="ja-JP" dirty="0" smtClean="0">
              <a:cs typeface="+mn-cs"/>
            </a:endParaRPr>
          </a:p>
          <a:p>
            <a:pPr fontAlgn="auto">
              <a:spcAft>
                <a:spcPts val="0"/>
              </a:spcAft>
              <a:buFont typeface="Wingdings"/>
              <a:buChar char="p"/>
              <a:defRPr/>
            </a:pPr>
            <a:r>
              <a:rPr lang="ja-JP" altLang="en-US" dirty="0" smtClean="0">
                <a:cs typeface="+mn-cs"/>
              </a:rPr>
              <a:t>しかし体重が極端に低下して（例えば</a:t>
            </a:r>
            <a:r>
              <a:rPr lang="en-US" altLang="ja-JP" dirty="0" smtClean="0">
                <a:cs typeface="+mn-cs"/>
              </a:rPr>
              <a:t>BMI</a:t>
            </a:r>
            <a:r>
              <a:rPr lang="ja-JP" altLang="en-US" dirty="0" smtClean="0">
                <a:cs typeface="+mn-cs"/>
              </a:rPr>
              <a:t>が</a:t>
            </a:r>
            <a:r>
              <a:rPr lang="en-US" altLang="ja-JP" dirty="0" smtClean="0">
                <a:cs typeface="+mn-cs"/>
              </a:rPr>
              <a:t>12</a:t>
            </a:r>
            <a:r>
              <a:rPr lang="ja-JP" altLang="en-US" dirty="0" smtClean="0">
                <a:cs typeface="+mn-cs"/>
              </a:rPr>
              <a:t>台）命の危険がある場合は、本人がたとえ拒否しても、法律に則って命を守るための治療が行われることをあらかじめ話し合っておく</a:t>
            </a:r>
            <a:endParaRPr lang="ja-JP" altLang="en-US" dirty="0">
              <a:cs typeface="+mn-cs"/>
            </a:endParaRPr>
          </a:p>
        </p:txBody>
      </p:sp>
      <p:sp>
        <p:nvSpPr>
          <p:cNvPr id="17412"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4B19603-18CF-47BB-AF88-9DD2CC0ECAFD}" type="slidenum">
              <a:rPr lang="ja-JP" altLang="en-US">
                <a:cs typeface="HGゴシックE"/>
              </a:rPr>
              <a:pPr fontAlgn="base">
                <a:spcBef>
                  <a:spcPct val="0"/>
                </a:spcBef>
                <a:spcAft>
                  <a:spcPct val="0"/>
                </a:spcAft>
              </a:pPr>
              <a:t>12</a:t>
            </a:fld>
            <a:endParaRPr lang="ja-JP" altLang="en-US">
              <a:cs typeface="HGゴシックE"/>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栄養リスクスケール</a:t>
            </a:r>
            <a:endParaRPr lang="ja-JP" altLang="en-US" dirty="0">
              <a:cs typeface="+mj-cs"/>
            </a:endParaRPr>
          </a:p>
        </p:txBody>
      </p:sp>
      <p:graphicFrame>
        <p:nvGraphicFramePr>
          <p:cNvPr id="6" name="表 5"/>
          <p:cNvGraphicFramePr>
            <a:graphicFrameLocks noGrp="1"/>
          </p:cNvGraphicFramePr>
          <p:nvPr/>
        </p:nvGraphicFramePr>
        <p:xfrm>
          <a:off x="250825" y="1412875"/>
          <a:ext cx="8713788" cy="3887788"/>
        </p:xfrm>
        <a:graphic>
          <a:graphicData uri="http://schemas.openxmlformats.org/drawingml/2006/table">
            <a:tbl>
              <a:tblPr/>
              <a:tblGrid>
                <a:gridCol w="670229"/>
                <a:gridCol w="670229"/>
                <a:gridCol w="670229"/>
                <a:gridCol w="670229"/>
                <a:gridCol w="670229"/>
                <a:gridCol w="670229"/>
                <a:gridCol w="670229"/>
                <a:gridCol w="670229"/>
                <a:gridCol w="670229"/>
                <a:gridCol w="670229"/>
                <a:gridCol w="670229"/>
                <a:gridCol w="670229"/>
                <a:gridCol w="670229"/>
              </a:tblGrid>
              <a:tr h="283627">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r>
              <a:tr h="405617">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gridSpan="6">
                  <a:txBody>
                    <a:bodyPr/>
                    <a:lstStyle/>
                    <a:p>
                      <a:pPr algn="l" fontAlgn="ctr"/>
                      <a:endParaRPr lang="ja-JP" altLang="en-US" sz="2400" b="1" i="0" u="none" strike="noStrike" dirty="0">
                        <a:solidFill>
                          <a:srgbClr val="0070C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r>
              <a:tr h="283627">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r>
              <a:tr h="609950">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gridSpan="3">
                  <a:txBody>
                    <a:bodyPr/>
                    <a:lstStyle/>
                    <a:p>
                      <a:pPr algn="ctr" fontAlgn="ctr"/>
                      <a:r>
                        <a:rPr lang="ja-JP" altLang="en-US" sz="1600" b="1" i="0" u="none" strike="noStrike" dirty="0">
                          <a:solidFill>
                            <a:srgbClr val="000000"/>
                          </a:solidFill>
                          <a:latin typeface="ＭＳ Ｐゴシック"/>
                        </a:rPr>
                        <a:t>健康的な栄養</a:t>
                      </a:r>
                      <a:r>
                        <a:rPr lang="ja-JP" altLang="en-US" sz="1600" b="1" i="0" u="none" strike="noStrike" dirty="0" smtClean="0">
                          <a:solidFill>
                            <a:srgbClr val="000000"/>
                          </a:solidFill>
                          <a:latin typeface="ＭＳ Ｐゴシック"/>
                        </a:rPr>
                        <a:t>状態　と</a:t>
                      </a:r>
                      <a:r>
                        <a:rPr lang="ja-JP" altLang="en-US" sz="1600" b="1" i="0" u="none" strike="noStrike" dirty="0">
                          <a:solidFill>
                            <a:srgbClr val="000000"/>
                          </a:solidFill>
                          <a:latin typeface="ＭＳ Ｐゴシック"/>
                        </a:rPr>
                        <a:t>はいえない</a:t>
                      </a: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gridSpan="3">
                  <a:txBody>
                    <a:bodyPr/>
                    <a:lstStyle/>
                    <a:p>
                      <a:pPr algn="ctr" fontAlgn="ctr"/>
                      <a:r>
                        <a:rPr lang="ja-JP" altLang="en-US" sz="1600" b="1" i="0" u="none" strike="noStrike" dirty="0">
                          <a:solidFill>
                            <a:srgbClr val="000000"/>
                          </a:solidFill>
                          <a:latin typeface="ＭＳ Ｐゴシック"/>
                        </a:rPr>
                        <a:t>完全に健康的</a:t>
                      </a:r>
                      <a:r>
                        <a:rPr lang="ja-JP" altLang="en-US" sz="1600" b="1" i="0" u="none" strike="noStrike" dirty="0" smtClean="0">
                          <a:solidFill>
                            <a:srgbClr val="000000"/>
                          </a:solidFill>
                          <a:latin typeface="ＭＳ Ｐゴシック"/>
                        </a:rPr>
                        <a:t>な　　栄養</a:t>
                      </a:r>
                      <a:r>
                        <a:rPr lang="ja-JP" altLang="en-US" sz="1600" b="1" i="0" u="none" strike="noStrike" dirty="0">
                          <a:solidFill>
                            <a:srgbClr val="000000"/>
                          </a:solidFill>
                          <a:latin typeface="ＭＳ Ｐゴシック"/>
                        </a:rPr>
                        <a:t>状態だ</a:t>
                      </a: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r>
              <a:tr h="283627">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1"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r>
              <a:tr h="552005">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gridSpan="11">
                  <a:txBody>
                    <a:bodyPr/>
                    <a:lstStyle/>
                    <a:p>
                      <a:pPr algn="ctr" fontAlgn="ctr"/>
                      <a:r>
                        <a:rPr lang="ja-JP" altLang="en-US" sz="1800" b="1" i="0" u="none" strike="noStrike" dirty="0">
                          <a:solidFill>
                            <a:srgbClr val="000000"/>
                          </a:solidFill>
                          <a:latin typeface="ＭＳ Ｐゴシック"/>
                        </a:rPr>
                        <a:t>０・</a:t>
                      </a:r>
                      <a:r>
                        <a:rPr lang="ja-JP" altLang="en-US" sz="1800" b="1" i="0" u="none" strike="noStrike" dirty="0" smtClean="0">
                          <a:solidFill>
                            <a:srgbClr val="000000"/>
                          </a:solidFill>
                          <a:latin typeface="ＭＳ Ｐゴシック"/>
                        </a:rPr>
                        <a:t>・１・</a:t>
                      </a:r>
                      <a:r>
                        <a:rPr lang="ja-JP" altLang="en-US" sz="1800" b="1" i="0" u="none" strike="noStrike" dirty="0">
                          <a:solidFill>
                            <a:srgbClr val="000000"/>
                          </a:solidFill>
                          <a:latin typeface="ＭＳ Ｐゴシック"/>
                        </a:rPr>
                        <a:t>・</a:t>
                      </a:r>
                      <a:r>
                        <a:rPr lang="ja-JP" altLang="en-US" sz="1800" b="1" i="0" u="none" strike="noStrike" dirty="0" smtClean="0">
                          <a:solidFill>
                            <a:srgbClr val="000000"/>
                          </a:solidFill>
                          <a:latin typeface="ＭＳ Ｐゴシック"/>
                        </a:rPr>
                        <a:t>２・</a:t>
                      </a:r>
                      <a:r>
                        <a:rPr lang="ja-JP" altLang="en-US" sz="1800" b="1" i="0" u="none" strike="noStrike" dirty="0">
                          <a:solidFill>
                            <a:srgbClr val="000000"/>
                          </a:solidFill>
                          <a:latin typeface="ＭＳ Ｐゴシック"/>
                        </a:rPr>
                        <a:t>・</a:t>
                      </a:r>
                      <a:r>
                        <a:rPr lang="ja-JP" altLang="en-US" sz="1800" b="1" i="0" u="none" strike="noStrike" dirty="0" smtClean="0">
                          <a:solidFill>
                            <a:srgbClr val="000000"/>
                          </a:solidFill>
                          <a:latin typeface="ＭＳ Ｐゴシック"/>
                        </a:rPr>
                        <a:t>３・</a:t>
                      </a:r>
                      <a:r>
                        <a:rPr lang="ja-JP" altLang="en-US" sz="1800" b="1" i="0" u="none" strike="noStrike" dirty="0">
                          <a:solidFill>
                            <a:srgbClr val="000000"/>
                          </a:solidFill>
                          <a:latin typeface="ＭＳ Ｐゴシック"/>
                        </a:rPr>
                        <a:t>・</a:t>
                      </a:r>
                      <a:r>
                        <a:rPr lang="ja-JP" altLang="en-US" sz="1800" b="1" i="0" u="none" strike="noStrike" dirty="0" smtClean="0">
                          <a:solidFill>
                            <a:srgbClr val="000000"/>
                          </a:solidFill>
                          <a:latin typeface="ＭＳ Ｐゴシック"/>
                        </a:rPr>
                        <a:t>４・</a:t>
                      </a:r>
                      <a:r>
                        <a:rPr lang="ja-JP" altLang="en-US" sz="1800" b="1" i="0" u="none" strike="noStrike" dirty="0">
                          <a:solidFill>
                            <a:srgbClr val="000000"/>
                          </a:solidFill>
                          <a:latin typeface="ＭＳ Ｐゴシック"/>
                        </a:rPr>
                        <a:t>・</a:t>
                      </a:r>
                      <a:r>
                        <a:rPr lang="ja-JP" altLang="en-US" sz="1800" b="1" i="0" u="none" strike="noStrike" dirty="0" smtClean="0">
                          <a:solidFill>
                            <a:srgbClr val="000000"/>
                          </a:solidFill>
                          <a:latin typeface="ＭＳ Ｐゴシック"/>
                        </a:rPr>
                        <a:t>５・</a:t>
                      </a:r>
                      <a:r>
                        <a:rPr lang="ja-JP" altLang="en-US" sz="1800" b="1" i="0" u="none" strike="noStrike" dirty="0">
                          <a:solidFill>
                            <a:srgbClr val="000000"/>
                          </a:solidFill>
                          <a:latin typeface="ＭＳ Ｐゴシック"/>
                        </a:rPr>
                        <a:t>・</a:t>
                      </a:r>
                      <a:r>
                        <a:rPr lang="ja-JP" altLang="en-US" sz="1800" b="1" i="0" u="none" strike="noStrike" dirty="0" smtClean="0">
                          <a:solidFill>
                            <a:srgbClr val="000000"/>
                          </a:solidFill>
                          <a:latin typeface="ＭＳ Ｐゴシック"/>
                        </a:rPr>
                        <a:t>６・</a:t>
                      </a:r>
                      <a:r>
                        <a:rPr lang="ja-JP" altLang="en-US" sz="1800" b="1" i="0" u="none" strike="noStrike" dirty="0">
                          <a:solidFill>
                            <a:srgbClr val="000000"/>
                          </a:solidFill>
                          <a:latin typeface="ＭＳ Ｐゴシック"/>
                        </a:rPr>
                        <a:t>・</a:t>
                      </a:r>
                      <a:r>
                        <a:rPr lang="ja-JP" altLang="en-US" sz="1800" b="1" i="0" u="none" strike="noStrike" dirty="0" smtClean="0">
                          <a:solidFill>
                            <a:srgbClr val="000000"/>
                          </a:solidFill>
                          <a:latin typeface="ＭＳ Ｐゴシック"/>
                        </a:rPr>
                        <a:t>７・</a:t>
                      </a:r>
                      <a:r>
                        <a:rPr lang="ja-JP" altLang="en-US" sz="1800" b="1" i="0" u="none" strike="noStrike" dirty="0">
                          <a:solidFill>
                            <a:srgbClr val="000000"/>
                          </a:solidFill>
                          <a:latin typeface="ＭＳ Ｐゴシック"/>
                        </a:rPr>
                        <a:t>・</a:t>
                      </a:r>
                      <a:r>
                        <a:rPr lang="ja-JP" altLang="en-US" sz="1800" b="1" i="0" u="none" strike="noStrike" dirty="0" smtClean="0">
                          <a:solidFill>
                            <a:srgbClr val="000000"/>
                          </a:solidFill>
                          <a:latin typeface="ＭＳ Ｐゴシック"/>
                        </a:rPr>
                        <a:t>８・</a:t>
                      </a:r>
                      <a:r>
                        <a:rPr lang="ja-JP" altLang="en-US" sz="1800" b="1" i="0" u="none" strike="noStrike" dirty="0">
                          <a:solidFill>
                            <a:srgbClr val="000000"/>
                          </a:solidFill>
                          <a:latin typeface="ＭＳ Ｐゴシック"/>
                        </a:rPr>
                        <a:t>・９・</a:t>
                      </a:r>
                      <a:r>
                        <a:rPr lang="ja-JP" altLang="en-US" sz="1800" b="1" i="0" u="none" strike="noStrike" dirty="0" smtClean="0">
                          <a:solidFill>
                            <a:srgbClr val="000000"/>
                          </a:solidFill>
                          <a:latin typeface="ＭＳ Ｐゴシック"/>
                        </a:rPr>
                        <a:t>・１０</a:t>
                      </a:r>
                      <a:endParaRPr lang="ja-JP" altLang="en-US" sz="1800" b="1"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r>
              <a:tr h="283627">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r>
              <a:tr h="1186353">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6000" b="0" i="0" u="none" strike="noStrike" dirty="0" smtClean="0">
                          <a:solidFill>
                            <a:srgbClr val="000000"/>
                          </a:solidFill>
                          <a:latin typeface="ＭＳ Ｐゴシック"/>
                        </a:rPr>
                        <a:t>☹</a:t>
                      </a: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6000" b="0" i="0" u="none" strike="noStrike" dirty="0" smtClean="0">
                          <a:solidFill>
                            <a:srgbClr val="000000"/>
                          </a:solidFill>
                          <a:latin typeface="ＭＳ Ｐゴシック"/>
                        </a:rPr>
                        <a:t>☺</a:t>
                      </a:r>
                    </a:p>
                  </a:txBody>
                  <a:tcPr marL="9525" marR="9525" marT="9525" marB="0" anchor="ctr">
                    <a:lnL>
                      <a:noFill/>
                    </a:lnL>
                    <a:lnR>
                      <a:noFill/>
                    </a:lnR>
                    <a:lnT>
                      <a:noFill/>
                    </a:lnT>
                    <a:lnB>
                      <a:noFill/>
                    </a:lnB>
                    <a:solidFill>
                      <a:schemeClr val="accent6">
                        <a:lumMod val="20000"/>
                        <a:lumOff val="80000"/>
                      </a:schemeClr>
                    </a:solidFill>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a:noFill/>
                    </a:lnB>
                    <a:solidFill>
                      <a:schemeClr val="accent6">
                        <a:lumMod val="20000"/>
                        <a:lumOff val="80000"/>
                      </a:schemeClr>
                    </a:solidFill>
                  </a:tcPr>
                </a:tc>
              </a:tr>
            </a:tbl>
          </a:graphicData>
        </a:graphic>
      </p:graphicFrame>
      <p:sp>
        <p:nvSpPr>
          <p:cNvPr id="18519" name="テキスト ボックス 6"/>
          <p:cNvSpPr txBox="1">
            <a:spLocks noChangeArrowheads="1"/>
          </p:cNvSpPr>
          <p:nvPr/>
        </p:nvSpPr>
        <p:spPr bwMode="auto">
          <a:xfrm>
            <a:off x="1547813" y="5805488"/>
            <a:ext cx="5832475" cy="369887"/>
          </a:xfrm>
          <a:prstGeom prst="rect">
            <a:avLst/>
          </a:prstGeom>
          <a:noFill/>
          <a:ln w="9525">
            <a:noFill/>
            <a:miter lim="800000"/>
            <a:headEnd/>
            <a:tailEnd/>
          </a:ln>
        </p:spPr>
        <p:txBody>
          <a:bodyPr>
            <a:spAutoFit/>
          </a:bodyPr>
          <a:lstStyle/>
          <a:p>
            <a:r>
              <a:rPr lang="ja-JP" altLang="en-US">
                <a:latin typeface="Consolas" pitchFamily="49" charset="0"/>
                <a:ea typeface="HGゴシックE"/>
              </a:rPr>
              <a:t>栄養状態を話し合う糸口として利用してみましょう</a:t>
            </a:r>
          </a:p>
        </p:txBody>
      </p:sp>
      <p:sp>
        <p:nvSpPr>
          <p:cNvPr id="8" name="左右矢印 7"/>
          <p:cNvSpPr/>
          <p:nvPr/>
        </p:nvSpPr>
        <p:spPr>
          <a:xfrm>
            <a:off x="2987675" y="2636838"/>
            <a:ext cx="3313113" cy="287337"/>
          </a:xfrm>
          <a:prstGeom prst="lef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21" name="スライド番号プレースホルダ 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A72CE9C-D035-42CA-8C71-3716D4C5B2B3}" type="slidenum">
              <a:rPr lang="ja-JP" altLang="en-US">
                <a:cs typeface="HGゴシックE"/>
              </a:rPr>
              <a:pPr fontAlgn="base">
                <a:spcBef>
                  <a:spcPct val="0"/>
                </a:spcBef>
                <a:spcAft>
                  <a:spcPct val="0"/>
                </a:spcAft>
              </a:pPr>
              <a:t>13</a:t>
            </a:fld>
            <a:endParaRPr lang="ja-JP" altLang="en-US">
              <a:cs typeface="HGゴシックE"/>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normAutofit fontScale="90000"/>
          </a:bodyPr>
          <a:lstStyle/>
          <a:p>
            <a:pPr fontAlgn="auto">
              <a:spcAft>
                <a:spcPts val="0"/>
              </a:spcAft>
              <a:defRPr/>
            </a:pPr>
            <a:r>
              <a:rPr lang="en-US" altLang="ja-JP" sz="3600" dirty="0" smtClean="0">
                <a:cs typeface="+mj-cs"/>
              </a:rPr>
              <a:t>C.</a:t>
            </a:r>
            <a:r>
              <a:rPr lang="ja-JP" altLang="en-US" sz="3600" dirty="0" smtClean="0">
                <a:cs typeface="+mj-cs"/>
              </a:rPr>
              <a:t>摂食障害のルールを客観的に眺める</a:t>
            </a:r>
            <a:r>
              <a:rPr lang="en-US" altLang="ja-JP" sz="3600" dirty="0" smtClean="0">
                <a:cs typeface="+mj-cs"/>
              </a:rPr>
              <a:t/>
            </a:r>
            <a:br>
              <a:rPr lang="en-US" altLang="ja-JP" sz="3600" dirty="0" smtClean="0">
                <a:cs typeface="+mj-cs"/>
              </a:rPr>
            </a:br>
            <a:r>
              <a:rPr lang="ja-JP" altLang="en-US" sz="2200" dirty="0" smtClean="0">
                <a:cs typeface="+mj-cs"/>
              </a:rPr>
              <a:t>（本人のモチベーションを高める）</a:t>
            </a:r>
            <a:endParaRPr lang="ja-JP" altLang="en-US" sz="2200" dirty="0">
              <a:cs typeface="+mj-cs"/>
            </a:endParaRPr>
          </a:p>
        </p:txBody>
      </p:sp>
      <p:sp>
        <p:nvSpPr>
          <p:cNvPr id="19459" name="コンテンツ プレースホルダ 3"/>
          <p:cNvSpPr>
            <a:spLocks noGrp="1"/>
          </p:cNvSpPr>
          <p:nvPr>
            <p:ph idx="1"/>
          </p:nvPr>
        </p:nvSpPr>
        <p:spPr/>
        <p:txBody>
          <a:bodyPr/>
          <a:lstStyle/>
          <a:p>
            <a:r>
              <a:rPr lang="ja-JP" altLang="en-US" smtClean="0"/>
              <a:t>会話を用いる</a:t>
            </a:r>
            <a:endParaRPr lang="en-US" altLang="ja-JP" smtClean="0"/>
          </a:p>
          <a:p>
            <a:pPr lvl="1"/>
            <a:r>
              <a:rPr lang="ja-JP" altLang="en-US" sz="2400" smtClean="0"/>
              <a:t>現状のプラス面とマイナス面を明らかにしていく</a:t>
            </a:r>
            <a:endParaRPr lang="en-US" altLang="ja-JP" sz="2400" smtClean="0"/>
          </a:p>
          <a:p>
            <a:pPr lvl="1"/>
            <a:r>
              <a:rPr lang="ja-JP" altLang="en-US" sz="2400" smtClean="0"/>
              <a:t>患者が自己矛盾に気づき悩むことができるように</a:t>
            </a:r>
            <a:endParaRPr lang="en-US" altLang="ja-JP" sz="2400" smtClean="0"/>
          </a:p>
          <a:p>
            <a:pPr>
              <a:buFont typeface="Wingdings" pitchFamily="2" charset="2"/>
              <a:buNone/>
            </a:pPr>
            <a:endParaRPr lang="en-US" altLang="ja-JP" smtClean="0"/>
          </a:p>
          <a:p>
            <a:r>
              <a:rPr lang="en-US" altLang="ja-JP" smtClean="0"/>
              <a:t>ABC</a:t>
            </a:r>
            <a:r>
              <a:rPr lang="ja-JP" altLang="en-US" smtClean="0"/>
              <a:t>アプローチ法</a:t>
            </a:r>
            <a:endParaRPr lang="en-US" altLang="ja-JP" smtClean="0"/>
          </a:p>
          <a:p>
            <a:pPr lvl="1">
              <a:buFont typeface="Wingdings" pitchFamily="2" charset="2"/>
              <a:buNone/>
            </a:pPr>
            <a:r>
              <a:rPr lang="ja-JP" altLang="en-US" sz="2400" smtClean="0"/>
              <a:t>　「引き金」を変える</a:t>
            </a:r>
            <a:endParaRPr lang="en-US" altLang="ja-JP" sz="2400" smtClean="0"/>
          </a:p>
          <a:p>
            <a:pPr lvl="1">
              <a:buFont typeface="Wingdings" pitchFamily="2" charset="2"/>
              <a:buNone/>
            </a:pPr>
            <a:r>
              <a:rPr lang="ja-JP" altLang="en-US" sz="2400" smtClean="0"/>
              <a:t>　「行動」を変える</a:t>
            </a:r>
            <a:endParaRPr lang="en-US" altLang="ja-JP" sz="2400" smtClean="0"/>
          </a:p>
          <a:p>
            <a:pPr lvl="1">
              <a:buFont typeface="Wingdings" pitchFamily="2" charset="2"/>
              <a:buNone/>
            </a:pPr>
            <a:r>
              <a:rPr lang="ja-JP" altLang="en-US" sz="2400" smtClean="0"/>
              <a:t>　「結果」を変える</a:t>
            </a:r>
            <a:endParaRPr lang="en-US" altLang="ja-JP" sz="2400" smtClean="0"/>
          </a:p>
          <a:p>
            <a:endParaRPr lang="en-US" altLang="ja-JP" smtClean="0"/>
          </a:p>
        </p:txBody>
      </p:sp>
      <p:sp>
        <p:nvSpPr>
          <p:cNvPr id="19460"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4C24D52-CB75-4B65-9F0D-2EA191D44EF6}" type="slidenum">
              <a:rPr lang="ja-JP" altLang="en-US">
                <a:cs typeface="HGゴシックE"/>
              </a:rPr>
              <a:pPr fontAlgn="base">
                <a:spcBef>
                  <a:spcPct val="0"/>
                </a:spcBef>
                <a:spcAft>
                  <a:spcPct val="0"/>
                </a:spcAft>
              </a:pPr>
              <a:t>14</a:t>
            </a:fld>
            <a:endParaRPr lang="ja-JP" altLang="en-US">
              <a:cs typeface="HGゴシックE"/>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en-US" altLang="ja-JP" dirty="0" smtClean="0">
                <a:cs typeface="+mj-cs"/>
              </a:rPr>
              <a:t>ABC</a:t>
            </a:r>
            <a:r>
              <a:rPr lang="ja-JP" altLang="en-US" dirty="0" smtClean="0">
                <a:cs typeface="+mj-cs"/>
              </a:rPr>
              <a:t>アプローチ法</a:t>
            </a:r>
            <a:endParaRPr lang="ja-JP" altLang="en-US" dirty="0">
              <a:cs typeface="+mj-cs"/>
            </a:endParaRPr>
          </a:p>
        </p:txBody>
      </p:sp>
      <p:sp>
        <p:nvSpPr>
          <p:cNvPr id="20483" name="コンテンツ プレースホルダ 2"/>
          <p:cNvSpPr>
            <a:spLocks noGrp="1"/>
          </p:cNvSpPr>
          <p:nvPr>
            <p:ph idx="1"/>
          </p:nvPr>
        </p:nvSpPr>
        <p:spPr/>
        <p:txBody>
          <a:bodyPr/>
          <a:lstStyle/>
          <a:p>
            <a:r>
              <a:rPr lang="en-US" altLang="ja-JP" sz="2400" smtClean="0"/>
              <a:t>A</a:t>
            </a:r>
            <a:r>
              <a:rPr lang="ja-JP" altLang="en-US" sz="2400" smtClean="0"/>
              <a:t>：「引き金」</a:t>
            </a:r>
            <a:r>
              <a:rPr lang="en-US" altLang="ja-JP" sz="2400" smtClean="0"/>
              <a:t>Antecedents</a:t>
            </a:r>
          </a:p>
          <a:p>
            <a:r>
              <a:rPr lang="en-US" altLang="ja-JP" sz="2400" smtClean="0"/>
              <a:t>B</a:t>
            </a:r>
            <a:r>
              <a:rPr lang="ja-JP" altLang="en-US" sz="2400" smtClean="0"/>
              <a:t>：「行動」</a:t>
            </a:r>
            <a:r>
              <a:rPr lang="en-US" altLang="ja-JP" sz="2400" smtClean="0"/>
              <a:t>Behaviour</a:t>
            </a:r>
          </a:p>
          <a:p>
            <a:r>
              <a:rPr lang="en-US" altLang="ja-JP" sz="2400" smtClean="0"/>
              <a:t>C</a:t>
            </a:r>
            <a:r>
              <a:rPr lang="ja-JP" altLang="en-US" sz="2400" smtClean="0"/>
              <a:t>：「結果」</a:t>
            </a:r>
            <a:r>
              <a:rPr lang="en-US" altLang="ja-JP" sz="2400" smtClean="0"/>
              <a:t>Consequence</a:t>
            </a:r>
            <a:endParaRPr lang="ja-JP" altLang="en-US" sz="2400" smtClean="0"/>
          </a:p>
        </p:txBody>
      </p:sp>
      <p:sp>
        <p:nvSpPr>
          <p:cNvPr id="4" name="正方形/長方形 3"/>
          <p:cNvSpPr/>
          <p:nvPr/>
        </p:nvSpPr>
        <p:spPr>
          <a:xfrm>
            <a:off x="468313" y="3068638"/>
            <a:ext cx="2590800" cy="3240087"/>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正方形/長方形 6"/>
          <p:cNvSpPr/>
          <p:nvPr/>
        </p:nvSpPr>
        <p:spPr>
          <a:xfrm>
            <a:off x="3276600" y="3068638"/>
            <a:ext cx="2374900" cy="3240087"/>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 name="正方形/長方形 7"/>
          <p:cNvSpPr/>
          <p:nvPr/>
        </p:nvSpPr>
        <p:spPr>
          <a:xfrm>
            <a:off x="5867400" y="3068638"/>
            <a:ext cx="2665413" cy="3240087"/>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487" name="テキスト ボックス 8"/>
          <p:cNvSpPr txBox="1">
            <a:spLocks noChangeArrowheads="1"/>
          </p:cNvSpPr>
          <p:nvPr/>
        </p:nvSpPr>
        <p:spPr bwMode="auto">
          <a:xfrm>
            <a:off x="611188" y="3213100"/>
            <a:ext cx="2089150" cy="3138488"/>
          </a:xfrm>
          <a:prstGeom prst="rect">
            <a:avLst/>
          </a:prstGeom>
          <a:noFill/>
          <a:ln w="9525">
            <a:noFill/>
            <a:miter lim="800000"/>
            <a:headEnd/>
            <a:tailEnd/>
          </a:ln>
        </p:spPr>
        <p:txBody>
          <a:bodyPr>
            <a:spAutoFit/>
          </a:bodyPr>
          <a:lstStyle/>
          <a:p>
            <a:r>
              <a:rPr lang="en-US" altLang="ja-JP" b="1">
                <a:latin typeface="Consolas" pitchFamily="49" charset="0"/>
                <a:ea typeface="HGゴシックE"/>
              </a:rPr>
              <a:t>A</a:t>
            </a:r>
            <a:r>
              <a:rPr lang="ja-JP" altLang="en-US" b="1">
                <a:latin typeface="Consolas" pitchFamily="49" charset="0"/>
                <a:ea typeface="HGゴシックE"/>
              </a:rPr>
              <a:t>＝引き金</a:t>
            </a:r>
            <a:endParaRPr lang="en-US" altLang="ja-JP" b="1">
              <a:latin typeface="Consolas" pitchFamily="49" charset="0"/>
              <a:ea typeface="HGゴシックE"/>
            </a:endParaRPr>
          </a:p>
          <a:p>
            <a:endParaRPr lang="en-US" altLang="ja-JP">
              <a:latin typeface="Consolas" pitchFamily="49" charset="0"/>
              <a:ea typeface="HGゴシックE"/>
            </a:endParaRPr>
          </a:p>
          <a:p>
            <a:r>
              <a:rPr lang="ja-JP" altLang="en-US" b="1">
                <a:latin typeface="Consolas" pitchFamily="49" charset="0"/>
                <a:ea typeface="HGゴシックE"/>
              </a:rPr>
              <a:t>内的なきっかけ</a:t>
            </a:r>
            <a:endParaRPr lang="en-US" altLang="ja-JP" b="1">
              <a:latin typeface="Consolas" pitchFamily="49" charset="0"/>
              <a:ea typeface="HGゴシックE"/>
            </a:endParaRPr>
          </a:p>
          <a:p>
            <a:r>
              <a:rPr lang="ja-JP" altLang="en-US">
                <a:latin typeface="Consolas" pitchFamily="49" charset="0"/>
                <a:ea typeface="HGゴシックE"/>
              </a:rPr>
              <a:t>・不安</a:t>
            </a:r>
            <a:endParaRPr lang="en-US" altLang="ja-JP">
              <a:latin typeface="Consolas" pitchFamily="49" charset="0"/>
              <a:ea typeface="HGゴシックE"/>
            </a:endParaRPr>
          </a:p>
          <a:p>
            <a:r>
              <a:rPr lang="ja-JP" altLang="en-US">
                <a:latin typeface="Consolas" pitchFamily="49" charset="0"/>
                <a:ea typeface="HGゴシックE"/>
              </a:rPr>
              <a:t>・危険</a:t>
            </a:r>
            <a:endParaRPr lang="en-US" altLang="ja-JP">
              <a:latin typeface="Consolas" pitchFamily="49" charset="0"/>
              <a:ea typeface="HGゴシックE"/>
            </a:endParaRPr>
          </a:p>
          <a:p>
            <a:r>
              <a:rPr lang="ja-JP" altLang="en-US">
                <a:latin typeface="Consolas" pitchFamily="49" charset="0"/>
                <a:ea typeface="HGゴシックE"/>
              </a:rPr>
              <a:t>・感情の回避</a:t>
            </a:r>
            <a:endParaRPr lang="en-US" altLang="ja-JP">
              <a:latin typeface="Consolas" pitchFamily="49" charset="0"/>
              <a:ea typeface="HGゴシックE"/>
            </a:endParaRPr>
          </a:p>
          <a:p>
            <a:r>
              <a:rPr lang="ja-JP" altLang="en-US">
                <a:latin typeface="Consolas" pitchFamily="49" charset="0"/>
                <a:ea typeface="HGゴシックE"/>
              </a:rPr>
              <a:t>・人を避ける</a:t>
            </a:r>
            <a:endParaRPr lang="en-US" altLang="ja-JP">
              <a:latin typeface="Consolas" pitchFamily="49" charset="0"/>
              <a:ea typeface="HGゴシックE"/>
            </a:endParaRPr>
          </a:p>
          <a:p>
            <a:r>
              <a:rPr lang="ja-JP" altLang="en-US">
                <a:latin typeface="Consolas" pitchFamily="49" charset="0"/>
                <a:ea typeface="HGゴシックE"/>
              </a:rPr>
              <a:t>・低い自己評価</a:t>
            </a:r>
            <a:endParaRPr lang="en-US" altLang="ja-JP">
              <a:latin typeface="Consolas" pitchFamily="49" charset="0"/>
              <a:ea typeface="HGゴシックE"/>
            </a:endParaRPr>
          </a:p>
          <a:p>
            <a:endParaRPr lang="en-US" altLang="ja-JP">
              <a:latin typeface="Consolas" pitchFamily="49" charset="0"/>
              <a:ea typeface="HGゴシックE"/>
            </a:endParaRPr>
          </a:p>
          <a:p>
            <a:r>
              <a:rPr lang="ja-JP" altLang="en-US" b="1">
                <a:latin typeface="Consolas" pitchFamily="49" charset="0"/>
                <a:ea typeface="HGゴシックE"/>
              </a:rPr>
              <a:t>外的なきっかけ</a:t>
            </a:r>
            <a:endParaRPr lang="en-US" altLang="ja-JP" b="1">
              <a:latin typeface="Consolas" pitchFamily="49" charset="0"/>
              <a:ea typeface="HGゴシックE"/>
            </a:endParaRPr>
          </a:p>
          <a:p>
            <a:r>
              <a:rPr lang="ja-JP" altLang="en-US">
                <a:latin typeface="Consolas" pitchFamily="49" charset="0"/>
                <a:ea typeface="HGゴシックE"/>
              </a:rPr>
              <a:t>・批判、敵意</a:t>
            </a:r>
          </a:p>
        </p:txBody>
      </p:sp>
      <p:sp>
        <p:nvSpPr>
          <p:cNvPr id="20488" name="テキスト ボックス 9"/>
          <p:cNvSpPr txBox="1">
            <a:spLocks noChangeArrowheads="1"/>
          </p:cNvSpPr>
          <p:nvPr/>
        </p:nvSpPr>
        <p:spPr bwMode="auto">
          <a:xfrm>
            <a:off x="3492500" y="3429000"/>
            <a:ext cx="1943100" cy="646113"/>
          </a:xfrm>
          <a:prstGeom prst="rect">
            <a:avLst/>
          </a:prstGeom>
          <a:noFill/>
          <a:ln w="9525">
            <a:noFill/>
            <a:miter lim="800000"/>
            <a:headEnd/>
            <a:tailEnd/>
          </a:ln>
        </p:spPr>
        <p:txBody>
          <a:bodyPr>
            <a:spAutoFit/>
          </a:bodyPr>
          <a:lstStyle/>
          <a:p>
            <a:r>
              <a:rPr lang="en-US" altLang="ja-JP" b="1">
                <a:latin typeface="Consolas" pitchFamily="49" charset="0"/>
                <a:ea typeface="HGゴシックE"/>
              </a:rPr>
              <a:t>B</a:t>
            </a:r>
            <a:r>
              <a:rPr lang="ja-JP" altLang="en-US" b="1">
                <a:latin typeface="Consolas" pitchFamily="49" charset="0"/>
                <a:ea typeface="HGゴシックE"/>
              </a:rPr>
              <a:t>＝ルールに縛られた食事</a:t>
            </a:r>
          </a:p>
        </p:txBody>
      </p:sp>
      <p:sp>
        <p:nvSpPr>
          <p:cNvPr id="20489" name="テキスト ボックス 10"/>
          <p:cNvSpPr txBox="1">
            <a:spLocks noChangeArrowheads="1"/>
          </p:cNvSpPr>
          <p:nvPr/>
        </p:nvSpPr>
        <p:spPr bwMode="auto">
          <a:xfrm>
            <a:off x="5867400" y="3141663"/>
            <a:ext cx="2736850" cy="3230562"/>
          </a:xfrm>
          <a:prstGeom prst="rect">
            <a:avLst/>
          </a:prstGeom>
          <a:noFill/>
          <a:ln w="9525">
            <a:noFill/>
            <a:miter lim="800000"/>
            <a:headEnd/>
            <a:tailEnd/>
          </a:ln>
        </p:spPr>
        <p:txBody>
          <a:bodyPr>
            <a:spAutoFit/>
          </a:bodyPr>
          <a:lstStyle/>
          <a:p>
            <a:r>
              <a:rPr lang="en-US" altLang="ja-JP" b="1">
                <a:latin typeface="Consolas" pitchFamily="49" charset="0"/>
                <a:ea typeface="HGゴシックE"/>
              </a:rPr>
              <a:t>C=</a:t>
            </a:r>
            <a:r>
              <a:rPr lang="ja-JP" altLang="en-US" b="1">
                <a:latin typeface="Consolas" pitchFamily="49" charset="0"/>
                <a:ea typeface="HGゴシックE"/>
              </a:rPr>
              <a:t>結果</a:t>
            </a:r>
            <a:endParaRPr lang="en-US" altLang="ja-JP" b="1">
              <a:latin typeface="Consolas" pitchFamily="49" charset="0"/>
              <a:ea typeface="HGゴシックE"/>
            </a:endParaRPr>
          </a:p>
          <a:p>
            <a:endParaRPr lang="en-US" altLang="ja-JP" b="1">
              <a:latin typeface="Consolas" pitchFamily="49" charset="0"/>
              <a:ea typeface="HGゴシックE"/>
            </a:endParaRPr>
          </a:p>
          <a:p>
            <a:r>
              <a:rPr lang="ja-JP" altLang="en-US" b="1">
                <a:latin typeface="Consolas" pitchFamily="49" charset="0"/>
                <a:ea typeface="HGゴシックE"/>
              </a:rPr>
              <a:t>プラス効果</a:t>
            </a:r>
            <a:endParaRPr lang="en-US" altLang="ja-JP" b="1">
              <a:latin typeface="Consolas" pitchFamily="49" charset="0"/>
              <a:ea typeface="HGゴシックE"/>
            </a:endParaRPr>
          </a:p>
          <a:p>
            <a:r>
              <a:rPr lang="ja-JP" altLang="en-US">
                <a:latin typeface="Consolas" pitchFamily="49" charset="0"/>
                <a:ea typeface="HGゴシックE"/>
              </a:rPr>
              <a:t>・特殊なスキル</a:t>
            </a:r>
            <a:endParaRPr lang="en-US" altLang="ja-JP">
              <a:latin typeface="Consolas" pitchFamily="49" charset="0"/>
              <a:ea typeface="HGゴシックE"/>
            </a:endParaRPr>
          </a:p>
          <a:p>
            <a:r>
              <a:rPr lang="ja-JP" altLang="en-US">
                <a:latin typeface="Consolas" pitchFamily="49" charset="0"/>
                <a:ea typeface="HGゴシックE"/>
              </a:rPr>
              <a:t>・目標の達成</a:t>
            </a:r>
            <a:endParaRPr lang="en-US" altLang="ja-JP">
              <a:latin typeface="Consolas" pitchFamily="49" charset="0"/>
              <a:ea typeface="HGゴシックE"/>
            </a:endParaRPr>
          </a:p>
          <a:p>
            <a:r>
              <a:rPr lang="ja-JP" altLang="en-US">
                <a:latin typeface="Consolas" pitchFamily="49" charset="0"/>
                <a:ea typeface="HGゴシックE"/>
              </a:rPr>
              <a:t>・人に心配してもらえる</a:t>
            </a:r>
            <a:endParaRPr lang="en-US" altLang="ja-JP">
              <a:latin typeface="Consolas" pitchFamily="49" charset="0"/>
              <a:ea typeface="HGゴシックE"/>
            </a:endParaRPr>
          </a:p>
          <a:p>
            <a:endParaRPr lang="en-US" altLang="ja-JP">
              <a:latin typeface="Consolas" pitchFamily="49" charset="0"/>
              <a:ea typeface="HGゴシックE"/>
            </a:endParaRPr>
          </a:p>
          <a:p>
            <a:r>
              <a:rPr lang="ja-JP" altLang="en-US" b="1">
                <a:latin typeface="Consolas" pitchFamily="49" charset="0"/>
                <a:ea typeface="HGゴシックE"/>
              </a:rPr>
              <a:t>マイナス効果</a:t>
            </a:r>
            <a:endParaRPr lang="en-US" altLang="ja-JP" b="1">
              <a:latin typeface="Consolas" pitchFamily="49" charset="0"/>
              <a:ea typeface="HGゴシックE"/>
            </a:endParaRPr>
          </a:p>
          <a:p>
            <a:r>
              <a:rPr lang="ja-JP" altLang="en-US">
                <a:latin typeface="Consolas" pitchFamily="49" charset="0"/>
                <a:ea typeface="HGゴシックE"/>
              </a:rPr>
              <a:t>・人から批判される</a:t>
            </a:r>
            <a:endParaRPr lang="en-US" altLang="ja-JP">
              <a:latin typeface="Consolas" pitchFamily="49" charset="0"/>
              <a:ea typeface="HGゴシックE"/>
            </a:endParaRPr>
          </a:p>
          <a:p>
            <a:r>
              <a:rPr lang="ja-JP" altLang="en-US">
                <a:latin typeface="Consolas" pitchFamily="49" charset="0"/>
                <a:ea typeface="HGゴシックE"/>
              </a:rPr>
              <a:t>・飢餓による影響</a:t>
            </a:r>
            <a:endParaRPr lang="en-US" altLang="ja-JP">
              <a:latin typeface="Consolas" pitchFamily="49" charset="0"/>
              <a:ea typeface="HGゴシックE"/>
            </a:endParaRPr>
          </a:p>
          <a:p>
            <a:r>
              <a:rPr lang="ja-JP" altLang="en-US" sz="1200">
                <a:latin typeface="Consolas" pitchFamily="49" charset="0"/>
                <a:ea typeface="HGゴシックE"/>
              </a:rPr>
              <a:t>　（食べ物のことしか考えられない、　　</a:t>
            </a:r>
            <a:endParaRPr lang="en-US" altLang="ja-JP" sz="1200">
              <a:latin typeface="Consolas" pitchFamily="49" charset="0"/>
              <a:ea typeface="HGゴシックE"/>
            </a:endParaRPr>
          </a:p>
          <a:p>
            <a:r>
              <a:rPr lang="ja-JP" altLang="en-US" sz="1200">
                <a:latin typeface="Consolas" pitchFamily="49" charset="0"/>
                <a:ea typeface="HGゴシックE"/>
              </a:rPr>
              <a:t>　　身体合併症）</a:t>
            </a:r>
          </a:p>
        </p:txBody>
      </p:sp>
      <p:sp>
        <p:nvSpPr>
          <p:cNvPr id="20490" name="スライド番号プレースホルダ 1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0FE3356-6F31-42D2-AE4A-3A1557B48C3E}" type="slidenum">
              <a:rPr lang="ja-JP" altLang="en-US">
                <a:cs typeface="HGゴシックE"/>
              </a:rPr>
              <a:pPr fontAlgn="base">
                <a:spcBef>
                  <a:spcPct val="0"/>
                </a:spcBef>
                <a:spcAft>
                  <a:spcPct val="0"/>
                </a:spcAft>
              </a:pPr>
              <a:t>15</a:t>
            </a:fld>
            <a:endParaRPr lang="ja-JP" altLang="en-US">
              <a:cs typeface="HGゴシックE"/>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「引き金」と「行動」を変える</a:t>
            </a:r>
            <a:endParaRPr lang="ja-JP" altLang="en-US" dirty="0">
              <a:cs typeface="+mj-cs"/>
            </a:endParaRPr>
          </a:p>
        </p:txBody>
      </p:sp>
      <p:sp>
        <p:nvSpPr>
          <p:cNvPr id="21507" name="コンテンツ プレースホルダ 2"/>
          <p:cNvSpPr>
            <a:spLocks noGrp="1"/>
          </p:cNvSpPr>
          <p:nvPr>
            <p:ph idx="1"/>
          </p:nvPr>
        </p:nvSpPr>
        <p:spPr/>
        <p:txBody>
          <a:bodyPr/>
          <a:lstStyle/>
          <a:p>
            <a:r>
              <a:rPr lang="ja-JP" altLang="en-US" smtClean="0"/>
              <a:t>「引き金」を変える</a:t>
            </a:r>
            <a:endParaRPr lang="en-US" altLang="ja-JP" smtClean="0"/>
          </a:p>
          <a:p>
            <a:pPr>
              <a:buFont typeface="Wingdings" pitchFamily="2" charset="2"/>
              <a:buChar char="Ø"/>
            </a:pPr>
            <a:r>
              <a:rPr lang="ja-JP" altLang="en-US" sz="2600" smtClean="0"/>
              <a:t>批判や敵意を控え、穏やかでいる</a:t>
            </a:r>
            <a:endParaRPr lang="en-US" altLang="ja-JP" sz="2600" smtClean="0"/>
          </a:p>
          <a:p>
            <a:pPr>
              <a:buFont typeface="Wingdings" pitchFamily="2" charset="2"/>
              <a:buNone/>
            </a:pPr>
            <a:endParaRPr lang="en-US" altLang="ja-JP" smtClean="0"/>
          </a:p>
          <a:p>
            <a:r>
              <a:rPr lang="ja-JP" altLang="en-US" smtClean="0"/>
              <a:t>「行動」を変える</a:t>
            </a:r>
            <a:endParaRPr lang="en-US" altLang="ja-JP" smtClean="0"/>
          </a:p>
          <a:p>
            <a:pPr>
              <a:buFont typeface="Wingdings" pitchFamily="2" charset="2"/>
              <a:buChar char="Ø"/>
            </a:pPr>
            <a:r>
              <a:rPr lang="ja-JP" altLang="en-US" sz="2600" smtClean="0"/>
              <a:t>穏やかに</a:t>
            </a:r>
            <a:endParaRPr lang="en-US" altLang="ja-JP" sz="2600" smtClean="0"/>
          </a:p>
          <a:p>
            <a:pPr>
              <a:buFont typeface="Wingdings" pitchFamily="2" charset="2"/>
              <a:buChar char="Ø"/>
            </a:pPr>
            <a:r>
              <a:rPr lang="ja-JP" altLang="en-US" sz="2600" smtClean="0"/>
              <a:t>思いやりを持って</a:t>
            </a:r>
            <a:endParaRPr lang="en-US" altLang="ja-JP" sz="2600" smtClean="0"/>
          </a:p>
          <a:p>
            <a:pPr>
              <a:buFont typeface="Wingdings" pitchFamily="2" charset="2"/>
              <a:buChar char="Ø"/>
            </a:pPr>
            <a:r>
              <a:rPr lang="ja-JP" altLang="en-US" sz="2600" smtClean="0"/>
              <a:t>関心を示して</a:t>
            </a:r>
            <a:endParaRPr lang="en-US" altLang="ja-JP" sz="2600" smtClean="0"/>
          </a:p>
          <a:p>
            <a:pPr>
              <a:buFont typeface="Wingdings" pitchFamily="2" charset="2"/>
              <a:buChar char="Ø"/>
            </a:pPr>
            <a:r>
              <a:rPr lang="ja-JP" altLang="en-US" sz="2600" smtClean="0"/>
              <a:t>コーチをする</a:t>
            </a:r>
            <a:endParaRPr lang="en-US" altLang="ja-JP" sz="2600" smtClean="0"/>
          </a:p>
          <a:p>
            <a:pPr>
              <a:buFont typeface="Wingdings" pitchFamily="2" charset="2"/>
              <a:buChar char="Ø"/>
            </a:pPr>
            <a:r>
              <a:rPr lang="ja-JP" altLang="en-US" sz="2600" smtClean="0"/>
              <a:t>巻き込まれない</a:t>
            </a:r>
          </a:p>
        </p:txBody>
      </p:sp>
      <p:sp>
        <p:nvSpPr>
          <p:cNvPr id="21508"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B1F7B04-3D72-405B-ACD4-FE2B8A19EBC6}" type="slidenum">
              <a:rPr lang="ja-JP" altLang="en-US">
                <a:cs typeface="HGゴシックE"/>
              </a:rPr>
              <a:pPr fontAlgn="base">
                <a:spcBef>
                  <a:spcPct val="0"/>
                </a:spcBef>
                <a:spcAft>
                  <a:spcPct val="0"/>
                </a:spcAft>
              </a:pPr>
              <a:t>16</a:t>
            </a:fld>
            <a:endParaRPr lang="ja-JP" altLang="en-US">
              <a:cs typeface="HGゴシックE"/>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「結果」を変える</a:t>
            </a:r>
            <a:endParaRPr lang="ja-JP" altLang="en-US" dirty="0">
              <a:cs typeface="+mj-cs"/>
            </a:endParaRPr>
          </a:p>
        </p:txBody>
      </p:sp>
      <p:sp>
        <p:nvSpPr>
          <p:cNvPr id="3" name="コンテンツ プレースホルダ 2"/>
          <p:cNvSpPr>
            <a:spLocks noGrp="1"/>
          </p:cNvSpPr>
          <p:nvPr>
            <p:ph idx="1"/>
          </p:nvPr>
        </p:nvSpPr>
        <p:spPr/>
        <p:txBody>
          <a:bodyPr rtlCol="0">
            <a:normAutofit fontScale="85000" lnSpcReduction="10000"/>
          </a:bodyPr>
          <a:lstStyle/>
          <a:p>
            <a:pPr fontAlgn="auto">
              <a:spcAft>
                <a:spcPts val="0"/>
              </a:spcAft>
              <a:buFont typeface="Wingdings"/>
              <a:buChar char="p"/>
              <a:defRPr/>
            </a:pPr>
            <a:r>
              <a:rPr lang="ja-JP" altLang="en-US" dirty="0" smtClean="0">
                <a:cs typeface="+mn-cs"/>
              </a:rPr>
              <a:t>内的な結果</a:t>
            </a:r>
            <a:endParaRPr lang="en-US" altLang="ja-JP" dirty="0" smtClean="0">
              <a:cs typeface="+mn-cs"/>
            </a:endParaRPr>
          </a:p>
          <a:p>
            <a:pPr fontAlgn="auto">
              <a:spcAft>
                <a:spcPts val="0"/>
              </a:spcAft>
              <a:buFont typeface="Wingdings"/>
              <a:buNone/>
              <a:defRPr/>
            </a:pPr>
            <a:r>
              <a:rPr lang="ja-JP" altLang="en-US" dirty="0" smtClean="0">
                <a:cs typeface="+mn-cs"/>
              </a:rPr>
              <a:t>　</a:t>
            </a:r>
            <a:r>
              <a:rPr lang="ja-JP" altLang="en-US" sz="2600" dirty="0" smtClean="0">
                <a:cs typeface="+mn-cs"/>
              </a:rPr>
              <a:t>摂食障害のルールに従わなかった場合、強い不安が生じます。</a:t>
            </a:r>
            <a:endParaRPr lang="en-US" altLang="ja-JP" sz="2600" dirty="0" smtClean="0">
              <a:cs typeface="+mn-cs"/>
            </a:endParaRPr>
          </a:p>
          <a:p>
            <a:pPr fontAlgn="auto">
              <a:spcAft>
                <a:spcPts val="0"/>
              </a:spcAft>
              <a:buFont typeface="Wingdings"/>
              <a:buNone/>
              <a:defRPr/>
            </a:pPr>
            <a:r>
              <a:rPr lang="ja-JP" altLang="en-US" sz="2600" dirty="0" smtClean="0">
                <a:cs typeface="+mn-cs"/>
              </a:rPr>
              <a:t>　⇒　過激な運動、嘔吐、下剤乱用に至る</a:t>
            </a:r>
            <a:endParaRPr lang="en-US" altLang="ja-JP" sz="2600" dirty="0" smtClean="0">
              <a:cs typeface="+mn-cs"/>
            </a:endParaRPr>
          </a:p>
          <a:p>
            <a:pPr fontAlgn="auto">
              <a:spcAft>
                <a:spcPts val="0"/>
              </a:spcAft>
              <a:buFont typeface="Wingdings"/>
              <a:buNone/>
              <a:defRPr/>
            </a:pPr>
            <a:r>
              <a:rPr lang="ja-JP" altLang="en-US" sz="2600" dirty="0" smtClean="0">
                <a:cs typeface="+mn-cs"/>
              </a:rPr>
              <a:t>　⇒　他の対処法を試みてみる</a:t>
            </a:r>
            <a:endParaRPr lang="en-US" altLang="ja-JP" sz="2600" dirty="0" smtClean="0">
              <a:cs typeface="+mn-cs"/>
            </a:endParaRPr>
          </a:p>
          <a:p>
            <a:pPr fontAlgn="auto">
              <a:spcAft>
                <a:spcPts val="0"/>
              </a:spcAft>
              <a:buFont typeface="Wingdings"/>
              <a:buNone/>
              <a:defRPr/>
            </a:pPr>
            <a:r>
              <a:rPr lang="ja-JP" altLang="en-US" sz="2600" dirty="0" smtClean="0">
                <a:cs typeface="+mn-cs"/>
              </a:rPr>
              <a:t>　　　（テレビを一緒にみる、一緒に散歩するなど）</a:t>
            </a:r>
            <a:endParaRPr lang="en-US" altLang="ja-JP" sz="2600" dirty="0" smtClean="0">
              <a:cs typeface="+mn-cs"/>
            </a:endParaRPr>
          </a:p>
          <a:p>
            <a:pPr fontAlgn="auto">
              <a:spcAft>
                <a:spcPts val="0"/>
              </a:spcAft>
              <a:buFont typeface="Wingdings"/>
              <a:buChar char="p"/>
              <a:defRPr/>
            </a:pPr>
            <a:r>
              <a:rPr lang="ja-JP" altLang="en-US" dirty="0" smtClean="0">
                <a:cs typeface="+mn-cs"/>
              </a:rPr>
              <a:t>外的な結果</a:t>
            </a:r>
            <a:endParaRPr lang="en-US" altLang="ja-JP" dirty="0" smtClean="0">
              <a:cs typeface="+mn-cs"/>
            </a:endParaRPr>
          </a:p>
          <a:p>
            <a:pPr fontAlgn="auto">
              <a:spcAft>
                <a:spcPts val="0"/>
              </a:spcAft>
              <a:buFont typeface="Wingdings"/>
              <a:buNone/>
              <a:defRPr/>
            </a:pPr>
            <a:r>
              <a:rPr lang="ja-JP" altLang="en-US" dirty="0" smtClean="0">
                <a:cs typeface="+mn-cs"/>
              </a:rPr>
              <a:t>　</a:t>
            </a:r>
            <a:r>
              <a:rPr lang="ja-JP" altLang="en-US" sz="2400" dirty="0" smtClean="0">
                <a:cs typeface="+mn-cs"/>
              </a:rPr>
              <a:t>ルールに縛られた食事は良くないことを示す</a:t>
            </a:r>
            <a:endParaRPr lang="en-US" altLang="ja-JP" sz="2400" dirty="0" smtClean="0">
              <a:cs typeface="+mn-cs"/>
            </a:endParaRPr>
          </a:p>
          <a:p>
            <a:pPr fontAlgn="auto">
              <a:spcAft>
                <a:spcPts val="0"/>
              </a:spcAft>
              <a:buFont typeface="Wingdings"/>
              <a:buNone/>
              <a:defRPr/>
            </a:pPr>
            <a:r>
              <a:rPr lang="ja-JP" altLang="en-US" sz="2400" dirty="0" smtClean="0">
                <a:cs typeface="+mn-cs"/>
              </a:rPr>
              <a:t>　⇒　本人の食事の間そばに座って、食べ終えたかどうか確認した（健康な行動の強化）</a:t>
            </a:r>
            <a:endParaRPr lang="en-US" altLang="ja-JP" sz="2400" dirty="0" smtClean="0">
              <a:cs typeface="+mn-cs"/>
            </a:endParaRPr>
          </a:p>
          <a:p>
            <a:pPr fontAlgn="auto">
              <a:spcAft>
                <a:spcPts val="0"/>
              </a:spcAft>
              <a:buFont typeface="Wingdings"/>
              <a:buNone/>
              <a:defRPr/>
            </a:pPr>
            <a:r>
              <a:rPr lang="ja-JP" altLang="en-US" sz="2400" dirty="0" smtClean="0">
                <a:cs typeface="+mn-cs"/>
              </a:rPr>
              <a:t>　⇒　食後、本人が不安のあまり泣きながら部屋にもどろうとするのを追いかけて抱きしめ、慰めようとした（拒食の報酬の強化）</a:t>
            </a:r>
            <a:endParaRPr lang="ja-JP" altLang="en-US" sz="2400" dirty="0">
              <a:cs typeface="+mn-cs"/>
            </a:endParaRPr>
          </a:p>
        </p:txBody>
      </p:sp>
      <p:sp>
        <p:nvSpPr>
          <p:cNvPr id="22532"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55F602D-D4EE-4B30-BF02-AE8C7F3506BF}" type="slidenum">
              <a:rPr lang="ja-JP" altLang="en-US">
                <a:cs typeface="HGゴシックE"/>
              </a:rPr>
              <a:pPr fontAlgn="base">
                <a:spcBef>
                  <a:spcPct val="0"/>
                </a:spcBef>
                <a:spcAft>
                  <a:spcPct val="0"/>
                </a:spcAft>
              </a:pPr>
              <a:t>17</a:t>
            </a:fld>
            <a:endParaRPr lang="ja-JP" altLang="en-US">
              <a:cs typeface="HGゴシックE"/>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en-US" altLang="ja-JP" dirty="0" smtClean="0">
                <a:cs typeface="+mj-cs"/>
              </a:rPr>
              <a:t>D.</a:t>
            </a:r>
            <a:r>
              <a:rPr lang="ja-JP" altLang="en-US" dirty="0" smtClean="0">
                <a:cs typeface="+mj-cs"/>
              </a:rPr>
              <a:t>食事を実行する</a:t>
            </a:r>
            <a:endParaRPr lang="ja-JP" altLang="en-US" dirty="0">
              <a:cs typeface="+mj-cs"/>
            </a:endParaRPr>
          </a:p>
        </p:txBody>
      </p:sp>
      <p:sp>
        <p:nvSpPr>
          <p:cNvPr id="23555" name="コンテンツ プレースホルダ 3"/>
          <p:cNvSpPr>
            <a:spLocks noGrp="1"/>
          </p:cNvSpPr>
          <p:nvPr>
            <p:ph idx="1"/>
          </p:nvPr>
        </p:nvSpPr>
        <p:spPr/>
        <p:txBody>
          <a:bodyPr/>
          <a:lstStyle/>
          <a:p>
            <a:r>
              <a:rPr lang="ja-JP" altLang="en-US" smtClean="0"/>
              <a:t>選択肢について</a:t>
            </a:r>
            <a:endParaRPr lang="en-US" altLang="ja-JP" smtClean="0"/>
          </a:p>
          <a:p>
            <a:pPr lvl="1"/>
            <a:r>
              <a:rPr lang="ja-JP" altLang="en-US" smtClean="0"/>
              <a:t>食べなければならないという事実は選択できない</a:t>
            </a:r>
            <a:endParaRPr lang="en-US" altLang="ja-JP" smtClean="0"/>
          </a:p>
          <a:p>
            <a:pPr lvl="1"/>
            <a:r>
              <a:rPr lang="ja-JP" altLang="en-US" smtClean="0"/>
              <a:t>でも「いつ」「どこで」「だれと」「なにを」食べるかは選択できる</a:t>
            </a:r>
            <a:endParaRPr lang="en-US" altLang="ja-JP" smtClean="0"/>
          </a:p>
          <a:p>
            <a:r>
              <a:rPr lang="ja-JP" altLang="en-US" smtClean="0"/>
              <a:t>ルールに縛られた食事を変える</a:t>
            </a:r>
            <a:endParaRPr lang="en-US" altLang="ja-JP" smtClean="0"/>
          </a:p>
          <a:p>
            <a:r>
              <a:rPr lang="ja-JP" altLang="en-US" smtClean="0"/>
              <a:t>プラン作り（行動期以降）</a:t>
            </a:r>
            <a:endParaRPr lang="en-US" altLang="ja-JP" smtClean="0"/>
          </a:p>
          <a:p>
            <a:r>
              <a:rPr lang="ja-JP" altLang="en-US" smtClean="0"/>
              <a:t>食事に関するインフォメーション</a:t>
            </a:r>
          </a:p>
        </p:txBody>
      </p:sp>
      <p:sp>
        <p:nvSpPr>
          <p:cNvPr id="23556"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5C56496-6F27-467D-81FE-EE4A83CD23BC}" type="slidenum">
              <a:rPr lang="ja-JP" altLang="en-US">
                <a:cs typeface="HGゴシックE"/>
              </a:rPr>
              <a:pPr fontAlgn="base">
                <a:spcBef>
                  <a:spcPct val="0"/>
                </a:spcBef>
                <a:spcAft>
                  <a:spcPct val="0"/>
                </a:spcAft>
              </a:pPr>
              <a:t>18</a:t>
            </a:fld>
            <a:endParaRPr lang="ja-JP" altLang="en-US">
              <a:cs typeface="HGゴシックE"/>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プラン作り</a:t>
            </a:r>
            <a:endParaRPr lang="ja-JP" altLang="en-US" dirty="0">
              <a:cs typeface="+mj-cs"/>
            </a:endParaRPr>
          </a:p>
        </p:txBody>
      </p:sp>
      <p:sp>
        <p:nvSpPr>
          <p:cNvPr id="3" name="コンテンツ プレースホルダ 2"/>
          <p:cNvSpPr>
            <a:spLocks noGrp="1"/>
          </p:cNvSpPr>
          <p:nvPr>
            <p:ph idx="1"/>
          </p:nvPr>
        </p:nvSpPr>
        <p:spPr/>
        <p:txBody>
          <a:bodyPr rtlCol="0">
            <a:normAutofit fontScale="85000" lnSpcReduction="20000"/>
          </a:bodyPr>
          <a:lstStyle/>
          <a:p>
            <a:pPr fontAlgn="auto">
              <a:spcAft>
                <a:spcPts val="0"/>
              </a:spcAft>
              <a:buFont typeface="Wingdings"/>
              <a:buChar char="p"/>
              <a:defRPr/>
            </a:pPr>
            <a:r>
              <a:rPr lang="ja-JP" altLang="en-US" dirty="0" smtClean="0">
                <a:cs typeface="+mn-cs"/>
              </a:rPr>
              <a:t>１：話し合いの時間</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　本人を縛る食事のルールを挙げてもらう</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　安心行動について取り上げる</a:t>
            </a:r>
            <a:endParaRPr lang="en-US" altLang="ja-JP" dirty="0" smtClean="0">
              <a:cs typeface="+mn-cs"/>
            </a:endParaRPr>
          </a:p>
          <a:p>
            <a:pPr fontAlgn="auto">
              <a:spcAft>
                <a:spcPts val="0"/>
              </a:spcAft>
              <a:buFont typeface="Wingdings"/>
              <a:buNone/>
              <a:defRPr/>
            </a:pPr>
            <a:endParaRPr lang="en-US" altLang="ja-JP" dirty="0" smtClean="0">
              <a:cs typeface="+mn-cs"/>
            </a:endParaRPr>
          </a:p>
          <a:p>
            <a:pPr fontAlgn="auto">
              <a:spcAft>
                <a:spcPts val="0"/>
              </a:spcAft>
              <a:buFont typeface="Wingdings"/>
              <a:buChar char="p"/>
              <a:defRPr/>
            </a:pPr>
            <a:r>
              <a:rPr lang="ja-JP" altLang="en-US" dirty="0" smtClean="0">
                <a:cs typeface="+mn-cs"/>
              </a:rPr>
              <a:t>２：プランを紙に書く</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　本人と話し合って書き出す</a:t>
            </a:r>
            <a:endParaRPr lang="en-US" altLang="ja-JP" dirty="0" smtClean="0">
              <a:cs typeface="+mn-cs"/>
            </a:endParaRPr>
          </a:p>
          <a:p>
            <a:pPr lvl="1" fontAlgn="auto">
              <a:spcAft>
                <a:spcPts val="0"/>
              </a:spcAft>
              <a:buClr>
                <a:schemeClr val="accent3"/>
              </a:buClr>
              <a:buFont typeface="Wingdings"/>
              <a:buNone/>
              <a:defRPr/>
            </a:pPr>
            <a:endParaRPr lang="en-US" altLang="ja-JP" dirty="0" smtClean="0">
              <a:cs typeface="+mn-cs"/>
            </a:endParaRPr>
          </a:p>
          <a:p>
            <a:pPr fontAlgn="auto">
              <a:spcAft>
                <a:spcPts val="0"/>
              </a:spcAft>
              <a:buFont typeface="Wingdings"/>
              <a:buChar char="p"/>
              <a:defRPr/>
            </a:pPr>
            <a:r>
              <a:rPr lang="ja-JP" altLang="en-US" dirty="0" smtClean="0">
                <a:cs typeface="+mn-cs"/>
              </a:rPr>
              <a:t>３：プラン実行後に本人と一緒に振り返り</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変化を達成した時に私に起きたこと</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変化のための実験に関連して、私が学んだこと</a:t>
            </a:r>
            <a:r>
              <a:rPr lang="en-US" altLang="ja-JP" dirty="0" smtClean="0">
                <a:cs typeface="+mn-cs"/>
              </a:rPr>
              <a:t>/</a:t>
            </a:r>
            <a:r>
              <a:rPr lang="ja-JP" altLang="en-US" dirty="0" smtClean="0">
                <a:cs typeface="+mn-cs"/>
              </a:rPr>
              <a:t>反省すること</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次に私がトライしたいこと</a:t>
            </a:r>
            <a:endParaRPr lang="ja-JP" altLang="en-US" dirty="0">
              <a:cs typeface="+mn-cs"/>
            </a:endParaRPr>
          </a:p>
        </p:txBody>
      </p:sp>
      <p:sp>
        <p:nvSpPr>
          <p:cNvPr id="24580"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3FCF3D6-70CC-4EF9-93E3-BA191318F408}" type="slidenum">
              <a:rPr lang="ja-JP" altLang="en-US">
                <a:cs typeface="HGゴシックE"/>
              </a:rPr>
              <a:pPr fontAlgn="base">
                <a:spcBef>
                  <a:spcPct val="0"/>
                </a:spcBef>
                <a:spcAft>
                  <a:spcPct val="0"/>
                </a:spcAft>
              </a:pPr>
              <a:t>19</a:t>
            </a:fld>
            <a:endParaRPr lang="ja-JP" altLang="en-US">
              <a:cs typeface="HGゴシックE"/>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本日のお話</a:t>
            </a:r>
            <a:endParaRPr lang="ja-JP" altLang="en-US" dirty="0">
              <a:cs typeface="+mj-cs"/>
            </a:endParaRPr>
          </a:p>
        </p:txBody>
      </p:sp>
      <p:sp>
        <p:nvSpPr>
          <p:cNvPr id="7171" name="コンテンツ プレースホルダ 4"/>
          <p:cNvSpPr>
            <a:spLocks noGrp="1"/>
          </p:cNvSpPr>
          <p:nvPr>
            <p:ph idx="1"/>
          </p:nvPr>
        </p:nvSpPr>
        <p:spPr/>
        <p:txBody>
          <a:bodyPr/>
          <a:lstStyle/>
          <a:p>
            <a:r>
              <a:rPr lang="ja-JP" altLang="en-US" smtClean="0"/>
              <a:t>１：拒食に取り組む</a:t>
            </a:r>
            <a:endParaRPr lang="en-US" altLang="ja-JP" smtClean="0"/>
          </a:p>
          <a:p>
            <a:r>
              <a:rPr lang="ja-JP" altLang="en-US" smtClean="0"/>
              <a:t>２：過食に取り組む</a:t>
            </a:r>
            <a:endParaRPr lang="en-US" altLang="ja-JP" smtClean="0"/>
          </a:p>
          <a:p>
            <a:r>
              <a:rPr lang="ja-JP" altLang="en-US" smtClean="0"/>
              <a:t>３：最後に振り返って</a:t>
            </a:r>
            <a:endParaRPr lang="en-US" altLang="ja-JP" smtClean="0"/>
          </a:p>
          <a:p>
            <a:pPr>
              <a:buFont typeface="Wingdings" pitchFamily="2" charset="2"/>
              <a:buNone/>
            </a:pPr>
            <a:r>
              <a:rPr lang="ja-JP" altLang="en-US" smtClean="0"/>
              <a:t>　　　　・・・リラックス・・・</a:t>
            </a:r>
          </a:p>
        </p:txBody>
      </p:sp>
      <p:sp>
        <p:nvSpPr>
          <p:cNvPr id="7172" name="スライド番号プレースホルダ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177C683-4EBC-472B-B849-D48AED926ACF}" type="slidenum">
              <a:rPr lang="ja-JP" altLang="en-US">
                <a:cs typeface="HGゴシックE"/>
              </a:rPr>
              <a:pPr fontAlgn="base">
                <a:spcBef>
                  <a:spcPct val="0"/>
                </a:spcBef>
                <a:spcAft>
                  <a:spcPct val="0"/>
                </a:spcAft>
              </a:pPr>
              <a:t>2</a:t>
            </a:fld>
            <a:endParaRPr lang="ja-JP" altLang="en-US">
              <a:cs typeface="HGゴシックE"/>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変化のためのプラン</a:t>
            </a:r>
            <a:endParaRPr lang="ja-JP" altLang="en-US" dirty="0">
              <a:cs typeface="+mj-cs"/>
            </a:endParaRPr>
          </a:p>
        </p:txBody>
      </p:sp>
      <p:graphicFrame>
        <p:nvGraphicFramePr>
          <p:cNvPr id="4" name="コンテンツ プレースホルダ 3"/>
          <p:cNvGraphicFramePr>
            <a:graphicFrameLocks noGrp="1"/>
          </p:cNvGraphicFramePr>
          <p:nvPr>
            <p:ph idx="1"/>
          </p:nvPr>
        </p:nvGraphicFramePr>
        <p:xfrm>
          <a:off x="457200" y="1500188"/>
          <a:ext cx="8229600" cy="4953000"/>
        </p:xfrm>
        <a:graphic>
          <a:graphicData uri="http://schemas.openxmlformats.org/drawingml/2006/table">
            <a:tbl>
              <a:tblPr firstRow="1" bandRow="1">
                <a:tableStyleId>{5940675A-B579-460E-94D1-54222C63F5DA}</a:tableStyleId>
              </a:tblPr>
              <a:tblGrid>
                <a:gridCol w="4114800"/>
                <a:gridCol w="4114800"/>
              </a:tblGrid>
              <a:tr h="825525">
                <a:tc>
                  <a:txBody>
                    <a:bodyPr/>
                    <a:lstStyle/>
                    <a:p>
                      <a:r>
                        <a:rPr kumimoji="1" lang="ja-JP" altLang="en-US" sz="2400" dirty="0" smtClean="0"/>
                        <a:t>私の栄養状態について変えたいことは：</a:t>
                      </a:r>
                      <a:endParaRPr kumimoji="1" lang="ja-JP" altLang="en-US" sz="2400" dirty="0"/>
                    </a:p>
                  </a:txBody>
                  <a:tcPr/>
                </a:tc>
                <a:tc>
                  <a:txBody>
                    <a:bodyPr/>
                    <a:lstStyle/>
                    <a:p>
                      <a:endParaRPr kumimoji="1" lang="ja-JP" altLang="en-US"/>
                    </a:p>
                  </a:txBody>
                  <a:tcPr/>
                </a:tc>
              </a:tr>
              <a:tr h="825525">
                <a:tc>
                  <a:txBody>
                    <a:bodyPr/>
                    <a:lstStyle/>
                    <a:p>
                      <a:r>
                        <a:rPr kumimoji="1" lang="ja-JP" altLang="en-US" sz="2400" dirty="0" smtClean="0"/>
                        <a:t>これを変えたいと思う理由の中で最も重要なのは：</a:t>
                      </a:r>
                      <a:endParaRPr kumimoji="1" lang="en-US" altLang="ja-JP" sz="2400" dirty="0" smtClean="0"/>
                    </a:p>
                  </a:txBody>
                  <a:tcPr/>
                </a:tc>
                <a:tc>
                  <a:txBody>
                    <a:bodyPr/>
                    <a:lstStyle/>
                    <a:p>
                      <a:endParaRPr kumimoji="1" lang="ja-JP" altLang="en-US"/>
                    </a:p>
                  </a:txBody>
                  <a:tcPr/>
                </a:tc>
              </a:tr>
              <a:tr h="825525">
                <a:tc>
                  <a:txBody>
                    <a:bodyPr/>
                    <a:lstStyle/>
                    <a:p>
                      <a:r>
                        <a:rPr kumimoji="1" lang="ja-JP" altLang="en-US" sz="2400" dirty="0" smtClean="0"/>
                        <a:t>変わるために私がしようと思うことは：</a:t>
                      </a:r>
                      <a:endParaRPr kumimoji="1" lang="ja-JP" altLang="en-US" sz="2400" dirty="0"/>
                    </a:p>
                  </a:txBody>
                  <a:tcPr/>
                </a:tc>
                <a:tc>
                  <a:txBody>
                    <a:bodyPr/>
                    <a:lstStyle/>
                    <a:p>
                      <a:endParaRPr kumimoji="1" lang="ja-JP" altLang="en-US"/>
                    </a:p>
                  </a:txBody>
                  <a:tcPr/>
                </a:tc>
              </a:tr>
              <a:tr h="825525">
                <a:tc>
                  <a:txBody>
                    <a:bodyPr/>
                    <a:lstStyle/>
                    <a:p>
                      <a:r>
                        <a:rPr kumimoji="1" lang="ja-JP" altLang="en-US" sz="2400" dirty="0" smtClean="0"/>
                        <a:t>他の人が私を助けるためにできることは：</a:t>
                      </a:r>
                      <a:endParaRPr kumimoji="1" lang="ja-JP" altLang="en-US" sz="2400" dirty="0"/>
                    </a:p>
                  </a:txBody>
                  <a:tcPr/>
                </a:tc>
                <a:tc>
                  <a:txBody>
                    <a:bodyPr/>
                    <a:lstStyle/>
                    <a:p>
                      <a:r>
                        <a:rPr kumimoji="1" lang="ja-JP" altLang="en-US" sz="2400" dirty="0" smtClean="0"/>
                        <a:t>誰が？</a:t>
                      </a:r>
                      <a:endParaRPr kumimoji="1" lang="en-US" altLang="ja-JP" sz="2400" dirty="0" smtClean="0"/>
                    </a:p>
                    <a:p>
                      <a:r>
                        <a:rPr kumimoji="1" lang="ja-JP" altLang="en-US" sz="2400" dirty="0" smtClean="0"/>
                        <a:t>どのようにして？</a:t>
                      </a:r>
                      <a:endParaRPr kumimoji="1" lang="ja-JP" altLang="en-US" sz="2400" dirty="0"/>
                    </a:p>
                  </a:txBody>
                  <a:tcPr/>
                </a:tc>
              </a:tr>
              <a:tr h="825525">
                <a:tc>
                  <a:txBody>
                    <a:bodyPr/>
                    <a:lstStyle/>
                    <a:p>
                      <a:r>
                        <a:rPr kumimoji="1" lang="ja-JP" altLang="en-US" sz="2400" dirty="0" smtClean="0"/>
                        <a:t>プランがうまくいっていることを確かめる方法は：</a:t>
                      </a:r>
                      <a:endParaRPr kumimoji="1" lang="ja-JP" altLang="en-US" sz="2400" dirty="0"/>
                    </a:p>
                  </a:txBody>
                  <a:tcPr/>
                </a:tc>
                <a:tc>
                  <a:txBody>
                    <a:bodyPr/>
                    <a:lstStyle/>
                    <a:p>
                      <a:endParaRPr kumimoji="1" lang="ja-JP" altLang="en-US"/>
                    </a:p>
                  </a:txBody>
                  <a:tcPr/>
                </a:tc>
              </a:tr>
              <a:tr h="825525">
                <a:tc>
                  <a:txBody>
                    <a:bodyPr/>
                    <a:lstStyle/>
                    <a:p>
                      <a:r>
                        <a:rPr kumimoji="1" lang="ja-JP" altLang="en-US" sz="2400" dirty="0" smtClean="0"/>
                        <a:t>プランを妨害するかもしれないことは：</a:t>
                      </a:r>
                      <a:endParaRPr kumimoji="1" lang="ja-JP" altLang="en-US" sz="2400" dirty="0"/>
                    </a:p>
                  </a:txBody>
                  <a:tcPr/>
                </a:tc>
                <a:tc>
                  <a:txBody>
                    <a:bodyPr/>
                    <a:lstStyle/>
                    <a:p>
                      <a:endParaRPr kumimoji="1" lang="ja-JP" altLang="en-US" dirty="0"/>
                    </a:p>
                  </a:txBody>
                  <a:tcPr/>
                </a:tc>
              </a:tr>
            </a:tbl>
          </a:graphicData>
        </a:graphic>
      </p:graphicFrame>
      <p:sp>
        <p:nvSpPr>
          <p:cNvPr id="25626"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5A48BAB-BF23-4E48-A3CE-BE9BDCCD806A}" type="slidenum">
              <a:rPr lang="ja-JP" altLang="en-US">
                <a:cs typeface="HGゴシックE"/>
              </a:rPr>
              <a:pPr fontAlgn="base">
                <a:spcBef>
                  <a:spcPct val="0"/>
                </a:spcBef>
                <a:spcAft>
                  <a:spcPct val="0"/>
                </a:spcAft>
              </a:pPr>
              <a:t>20</a:t>
            </a:fld>
            <a:endParaRPr lang="ja-JP" altLang="en-US">
              <a:cs typeface="HGゴシックE"/>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sz="3600" dirty="0" smtClean="0">
                <a:cs typeface="+mj-cs"/>
              </a:rPr>
              <a:t>食事に関するインフォーメーション</a:t>
            </a:r>
            <a:endParaRPr lang="ja-JP" altLang="en-US" sz="3600" dirty="0">
              <a:cs typeface="+mj-cs"/>
            </a:endParaRPr>
          </a:p>
        </p:txBody>
      </p:sp>
      <p:sp>
        <p:nvSpPr>
          <p:cNvPr id="3" name="コンテンツ プレースホルダ 2"/>
          <p:cNvSpPr>
            <a:spLocks noGrp="1"/>
          </p:cNvSpPr>
          <p:nvPr>
            <p:ph idx="1"/>
          </p:nvPr>
        </p:nvSpPr>
        <p:spPr/>
        <p:txBody>
          <a:bodyPr rtlCol="0">
            <a:normAutofit fontScale="62500" lnSpcReduction="20000"/>
          </a:bodyPr>
          <a:lstStyle/>
          <a:p>
            <a:pPr fontAlgn="auto">
              <a:spcAft>
                <a:spcPts val="0"/>
              </a:spcAft>
              <a:buFont typeface="Wingdings"/>
              <a:buChar char="p"/>
              <a:defRPr/>
            </a:pPr>
            <a:r>
              <a:rPr lang="ja-JP" altLang="en-US" dirty="0" smtClean="0">
                <a:cs typeface="+mn-cs"/>
              </a:rPr>
              <a:t>拒食の人は</a:t>
            </a:r>
            <a:r>
              <a:rPr lang="en-US" altLang="ja-JP" dirty="0" smtClean="0">
                <a:cs typeface="+mn-cs"/>
              </a:rPr>
              <a:t>1000Kcal</a:t>
            </a:r>
            <a:r>
              <a:rPr lang="ja-JP" altLang="en-US" dirty="0" err="1" smtClean="0">
                <a:cs typeface="+mn-cs"/>
              </a:rPr>
              <a:t>ほど</a:t>
            </a:r>
            <a:r>
              <a:rPr lang="ja-JP" altLang="en-US" dirty="0" smtClean="0">
                <a:cs typeface="+mn-cs"/>
              </a:rPr>
              <a:t>から始める</a:t>
            </a:r>
            <a:endParaRPr lang="en-US" altLang="ja-JP" dirty="0" smtClean="0">
              <a:cs typeface="+mn-cs"/>
            </a:endParaRPr>
          </a:p>
          <a:p>
            <a:pPr fontAlgn="auto">
              <a:spcAft>
                <a:spcPts val="0"/>
              </a:spcAft>
              <a:buFont typeface="Wingdings"/>
              <a:buChar char="p"/>
              <a:defRPr/>
            </a:pPr>
            <a:r>
              <a:rPr lang="ja-JP" altLang="en-US" dirty="0" smtClean="0">
                <a:cs typeface="+mn-cs"/>
              </a:rPr>
              <a:t>通常メニュー（</a:t>
            </a:r>
            <a:r>
              <a:rPr lang="en-US" altLang="ja-JP" dirty="0" smtClean="0">
                <a:cs typeface="+mn-cs"/>
              </a:rPr>
              <a:t>2000</a:t>
            </a:r>
            <a:r>
              <a:rPr lang="ja-JP" altLang="en-US" dirty="0" smtClean="0">
                <a:cs typeface="+mn-cs"/>
              </a:rPr>
              <a:t>～</a:t>
            </a:r>
            <a:r>
              <a:rPr lang="en-US" altLang="ja-JP" dirty="0" smtClean="0">
                <a:cs typeface="+mn-cs"/>
              </a:rPr>
              <a:t>2500Kcal</a:t>
            </a:r>
            <a:r>
              <a:rPr lang="ja-JP" altLang="en-US" dirty="0" smtClean="0">
                <a:cs typeface="+mn-cs"/>
              </a:rPr>
              <a:t>）を目標</a:t>
            </a:r>
            <a:endParaRPr lang="en-US" altLang="ja-JP" dirty="0" smtClean="0">
              <a:cs typeface="+mn-cs"/>
            </a:endParaRPr>
          </a:p>
          <a:p>
            <a:pPr fontAlgn="auto">
              <a:spcAft>
                <a:spcPts val="0"/>
              </a:spcAft>
              <a:buFont typeface="Wingdings"/>
              <a:buChar char="p"/>
              <a:defRPr/>
            </a:pPr>
            <a:r>
              <a:rPr lang="ja-JP" altLang="en-US" dirty="0" smtClean="0">
                <a:cs typeface="+mn-cs"/>
              </a:rPr>
              <a:t>通常メニューに</a:t>
            </a:r>
            <a:r>
              <a:rPr lang="en-US" altLang="ja-JP" dirty="0" smtClean="0">
                <a:cs typeface="+mn-cs"/>
              </a:rPr>
              <a:t>1</a:t>
            </a:r>
            <a:r>
              <a:rPr lang="ja-JP" altLang="en-US" dirty="0" smtClean="0">
                <a:cs typeface="+mn-cs"/>
              </a:rPr>
              <a:t>日</a:t>
            </a:r>
            <a:r>
              <a:rPr lang="en-US" altLang="ja-JP" dirty="0" smtClean="0">
                <a:cs typeface="+mn-cs"/>
              </a:rPr>
              <a:t>500Kcal</a:t>
            </a:r>
            <a:r>
              <a:rPr lang="ja-JP" altLang="en-US" dirty="0" smtClean="0">
                <a:cs typeface="+mn-cs"/>
              </a:rPr>
              <a:t>追加すると体重が</a:t>
            </a:r>
            <a:r>
              <a:rPr lang="en-US" altLang="ja-JP" dirty="0" smtClean="0">
                <a:cs typeface="+mn-cs"/>
              </a:rPr>
              <a:t>1</a:t>
            </a:r>
            <a:r>
              <a:rPr lang="ja-JP" altLang="en-US" dirty="0" smtClean="0">
                <a:cs typeface="+mn-cs"/>
              </a:rPr>
              <a:t>週間で</a:t>
            </a:r>
            <a:r>
              <a:rPr lang="en-US" altLang="ja-JP" dirty="0" smtClean="0">
                <a:cs typeface="+mn-cs"/>
              </a:rPr>
              <a:t>1kg</a:t>
            </a:r>
            <a:r>
              <a:rPr lang="ja-JP" altLang="en-US" dirty="0" smtClean="0">
                <a:cs typeface="+mn-cs"/>
              </a:rPr>
              <a:t>増加</a:t>
            </a:r>
            <a:endParaRPr lang="en-US" altLang="ja-JP" dirty="0" smtClean="0">
              <a:cs typeface="+mn-cs"/>
            </a:endParaRPr>
          </a:p>
          <a:p>
            <a:pPr fontAlgn="auto">
              <a:spcAft>
                <a:spcPts val="0"/>
              </a:spcAft>
              <a:buFont typeface="Wingdings"/>
              <a:buChar char="p"/>
              <a:defRPr/>
            </a:pPr>
            <a:r>
              <a:rPr lang="ja-JP" altLang="en-US" dirty="0" smtClean="0">
                <a:cs typeface="+mn-cs"/>
              </a:rPr>
              <a:t>外来では</a:t>
            </a:r>
            <a:r>
              <a:rPr lang="en-US" altLang="ja-JP" dirty="0" smtClean="0">
                <a:cs typeface="+mn-cs"/>
              </a:rPr>
              <a:t>1</a:t>
            </a:r>
            <a:r>
              <a:rPr lang="ja-JP" altLang="en-US" dirty="0" smtClean="0">
                <a:cs typeface="+mn-cs"/>
              </a:rPr>
              <a:t>週間で</a:t>
            </a:r>
            <a:r>
              <a:rPr lang="en-US" altLang="ja-JP" dirty="0" smtClean="0">
                <a:cs typeface="+mn-cs"/>
              </a:rPr>
              <a:t>0.5kg</a:t>
            </a:r>
            <a:r>
              <a:rPr lang="ja-JP" altLang="en-US" dirty="0" smtClean="0">
                <a:cs typeface="+mn-cs"/>
              </a:rPr>
              <a:t>程度、入院では</a:t>
            </a:r>
            <a:r>
              <a:rPr lang="en-US" altLang="ja-JP" dirty="0" smtClean="0">
                <a:cs typeface="+mn-cs"/>
              </a:rPr>
              <a:t>1kg</a:t>
            </a:r>
            <a:r>
              <a:rPr lang="ja-JP" altLang="en-US" dirty="0" smtClean="0">
                <a:cs typeface="+mn-cs"/>
              </a:rPr>
              <a:t>程度の体重増加を目標とする</a:t>
            </a:r>
            <a:endParaRPr lang="en-US" altLang="ja-JP" dirty="0" smtClean="0">
              <a:cs typeface="+mn-cs"/>
            </a:endParaRPr>
          </a:p>
          <a:p>
            <a:pPr fontAlgn="auto">
              <a:spcAft>
                <a:spcPts val="0"/>
              </a:spcAft>
              <a:buFont typeface="Wingdings"/>
              <a:buChar char="p"/>
              <a:defRPr/>
            </a:pPr>
            <a:r>
              <a:rPr lang="en-US" altLang="ja-JP" dirty="0" smtClean="0">
                <a:cs typeface="+mn-cs"/>
              </a:rPr>
              <a:t>3</a:t>
            </a:r>
            <a:r>
              <a:rPr lang="ja-JP" altLang="en-US" dirty="0" smtClean="0">
                <a:cs typeface="+mn-cs"/>
              </a:rPr>
              <a:t>回の食事に数回の間食を決まった時間に摂る</a:t>
            </a:r>
            <a:endParaRPr lang="en-US" altLang="ja-JP" dirty="0" smtClean="0">
              <a:cs typeface="+mn-cs"/>
            </a:endParaRPr>
          </a:p>
          <a:p>
            <a:pPr fontAlgn="auto">
              <a:spcAft>
                <a:spcPts val="0"/>
              </a:spcAft>
              <a:buFont typeface="Wingdings"/>
              <a:buChar char="p"/>
              <a:defRPr/>
            </a:pPr>
            <a:r>
              <a:rPr lang="ja-JP" altLang="en-US" dirty="0" smtClean="0">
                <a:cs typeface="+mn-cs"/>
              </a:rPr>
              <a:t>栄養補助食品の利用も検討</a:t>
            </a:r>
            <a:endParaRPr lang="en-US" altLang="ja-JP" dirty="0" smtClean="0">
              <a:cs typeface="+mn-cs"/>
            </a:endParaRPr>
          </a:p>
          <a:p>
            <a:pPr fontAlgn="auto">
              <a:spcAft>
                <a:spcPts val="0"/>
              </a:spcAft>
              <a:buFont typeface="Wingdings"/>
              <a:buChar char="p"/>
              <a:defRPr/>
            </a:pPr>
            <a:r>
              <a:rPr lang="ja-JP" altLang="en-US" dirty="0" smtClean="0">
                <a:cs typeface="+mn-cs"/>
              </a:rPr>
              <a:t>水分の摂りすぎに注意</a:t>
            </a:r>
            <a:endParaRPr lang="en-US" altLang="ja-JP" dirty="0" smtClean="0">
              <a:cs typeface="+mn-cs"/>
            </a:endParaRPr>
          </a:p>
          <a:p>
            <a:pPr fontAlgn="auto">
              <a:spcAft>
                <a:spcPts val="0"/>
              </a:spcAft>
              <a:buFont typeface="Wingdings"/>
              <a:buChar char="p"/>
              <a:defRPr/>
            </a:pPr>
            <a:r>
              <a:rPr lang="ja-JP" altLang="en-US" dirty="0" smtClean="0">
                <a:cs typeface="+mn-cs"/>
              </a:rPr>
              <a:t>最初は栄養成が表示された食品で本人の不安を軽減するが、徐々に配慮を少なくしていく</a:t>
            </a:r>
            <a:endParaRPr lang="en-US" altLang="ja-JP" dirty="0" smtClean="0">
              <a:cs typeface="+mn-cs"/>
            </a:endParaRPr>
          </a:p>
          <a:p>
            <a:pPr fontAlgn="auto">
              <a:spcAft>
                <a:spcPts val="0"/>
              </a:spcAft>
              <a:buFont typeface="Wingdings"/>
              <a:buChar char="p"/>
              <a:defRPr/>
            </a:pPr>
            <a:r>
              <a:rPr lang="en-US" altLang="ja-JP" dirty="0" smtClean="0">
                <a:cs typeface="+mn-cs"/>
              </a:rPr>
              <a:t>1</a:t>
            </a:r>
            <a:r>
              <a:rPr lang="ja-JP" altLang="en-US" dirty="0" smtClean="0">
                <a:cs typeface="+mn-cs"/>
              </a:rPr>
              <a:t>日のメニューは前日までに決めておく、週間メニューを作成するのもよい、決めたら変更不可という規則を定めるのも必要</a:t>
            </a:r>
            <a:endParaRPr lang="en-US" altLang="ja-JP" dirty="0" smtClean="0">
              <a:cs typeface="+mn-cs"/>
            </a:endParaRPr>
          </a:p>
          <a:p>
            <a:pPr fontAlgn="auto">
              <a:spcAft>
                <a:spcPts val="0"/>
              </a:spcAft>
              <a:buFont typeface="Wingdings"/>
              <a:buChar char="p"/>
              <a:defRPr/>
            </a:pPr>
            <a:r>
              <a:rPr lang="ja-JP" altLang="en-US" dirty="0" smtClean="0">
                <a:cs typeface="+mn-cs"/>
              </a:rPr>
              <a:t>食事プランが適切であるかどうかを判断するための唯一の方法は医学的リスクがどれくらい改善したかを観察すること</a:t>
            </a:r>
            <a:endParaRPr lang="ja-JP" altLang="en-US" dirty="0">
              <a:cs typeface="+mn-cs"/>
            </a:endParaRPr>
          </a:p>
        </p:txBody>
      </p:sp>
      <p:sp>
        <p:nvSpPr>
          <p:cNvPr id="26628"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B21FDE8-6DDC-41C5-B0CE-0AFEF62372D7}" type="slidenum">
              <a:rPr lang="ja-JP" altLang="en-US">
                <a:cs typeface="HGゴシックE"/>
              </a:rPr>
              <a:pPr fontAlgn="base">
                <a:spcBef>
                  <a:spcPct val="0"/>
                </a:spcBef>
                <a:spcAft>
                  <a:spcPct val="0"/>
                </a:spcAft>
              </a:pPr>
              <a:t>21</a:t>
            </a:fld>
            <a:endParaRPr lang="ja-JP" altLang="en-US">
              <a:cs typeface="HGゴシックE"/>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en-US" altLang="ja-JP" dirty="0" smtClean="0">
                <a:cs typeface="+mj-cs"/>
              </a:rPr>
              <a:t>E.</a:t>
            </a:r>
            <a:r>
              <a:rPr lang="ja-JP" altLang="en-US" dirty="0" smtClean="0">
                <a:cs typeface="+mj-cs"/>
              </a:rPr>
              <a:t>食事をサポートする</a:t>
            </a:r>
            <a:endParaRPr lang="ja-JP" altLang="en-US" dirty="0">
              <a:cs typeface="+mj-cs"/>
            </a:endParaRPr>
          </a:p>
        </p:txBody>
      </p:sp>
      <p:sp>
        <p:nvSpPr>
          <p:cNvPr id="27651" name="コンテンツ プレースホルダ 3"/>
          <p:cNvSpPr>
            <a:spLocks noGrp="1"/>
          </p:cNvSpPr>
          <p:nvPr>
            <p:ph idx="1"/>
          </p:nvPr>
        </p:nvSpPr>
        <p:spPr/>
        <p:txBody>
          <a:bodyPr/>
          <a:lstStyle/>
          <a:p>
            <a:pPr marL="457200" indent="-457200">
              <a:buFont typeface="Gill Sans MT" pitchFamily="34" charset="0"/>
              <a:buAutoNum type="arabicPeriod"/>
            </a:pPr>
            <a:r>
              <a:rPr lang="ja-JP" altLang="en-US" sz="2400" smtClean="0"/>
              <a:t>食事場面のシナリオを作っておく</a:t>
            </a:r>
            <a:endParaRPr lang="en-US" altLang="ja-JP" sz="2400" smtClean="0"/>
          </a:p>
          <a:p>
            <a:pPr marL="457200" indent="-457200">
              <a:buFont typeface="Gill Sans MT" pitchFamily="34" charset="0"/>
              <a:buAutoNum type="arabicPeriod"/>
            </a:pPr>
            <a:r>
              <a:rPr lang="ja-JP" altLang="en-US" sz="2400" smtClean="0"/>
              <a:t>適切な目標を決める</a:t>
            </a:r>
            <a:endParaRPr lang="en-US" altLang="ja-JP" sz="2400" smtClean="0"/>
          </a:p>
          <a:p>
            <a:pPr marL="457200" indent="-457200">
              <a:buFont typeface="Gill Sans MT" pitchFamily="34" charset="0"/>
              <a:buAutoNum type="arabicPeriod"/>
            </a:pPr>
            <a:r>
              <a:rPr lang="ja-JP" altLang="en-US" sz="2400" smtClean="0"/>
              <a:t>到達可能なゴール</a:t>
            </a:r>
            <a:endParaRPr lang="en-US" altLang="ja-JP" sz="2400" smtClean="0"/>
          </a:p>
          <a:p>
            <a:pPr marL="457200" indent="-457200">
              <a:buFont typeface="Gill Sans MT" pitchFamily="34" charset="0"/>
              <a:buAutoNum type="arabicPeriod"/>
            </a:pPr>
            <a:r>
              <a:rPr lang="ja-JP" altLang="en-US" sz="2400" smtClean="0"/>
              <a:t>限界設定を行い、これを落ち着いて実行する</a:t>
            </a:r>
            <a:endParaRPr lang="en-US" altLang="ja-JP" sz="2400" smtClean="0"/>
          </a:p>
          <a:p>
            <a:pPr marL="457200" indent="-457200">
              <a:buFont typeface="Gill Sans MT" pitchFamily="34" charset="0"/>
              <a:buAutoNum type="arabicPeriod"/>
            </a:pPr>
            <a:r>
              <a:rPr lang="ja-JP" altLang="en-US" sz="2400" smtClean="0"/>
              <a:t>「拒食症ミンクス」が本人の横に座って、批判的なことをつぶやいていると想像する</a:t>
            </a:r>
            <a:endParaRPr lang="en-US" altLang="ja-JP" sz="2400" smtClean="0"/>
          </a:p>
          <a:p>
            <a:pPr marL="457200" indent="-457200">
              <a:buFont typeface="Gill Sans MT" pitchFamily="34" charset="0"/>
              <a:buAutoNum type="arabicPeriod"/>
            </a:pPr>
            <a:r>
              <a:rPr lang="ja-JP" altLang="en-US" sz="2400" smtClean="0"/>
              <a:t>出来る限り褒める</a:t>
            </a:r>
            <a:endParaRPr lang="en-US" altLang="ja-JP" sz="2400" smtClean="0"/>
          </a:p>
          <a:p>
            <a:pPr marL="457200" indent="-457200">
              <a:buFont typeface="Gill Sans MT" pitchFamily="34" charset="0"/>
              <a:buAutoNum type="arabicPeriod"/>
            </a:pPr>
            <a:r>
              <a:rPr lang="ja-JP" altLang="en-US" sz="2400" smtClean="0"/>
              <a:t>大きな課題は小さな課題に分割して、助ける</a:t>
            </a:r>
            <a:endParaRPr lang="en-US" altLang="ja-JP" sz="2400" smtClean="0"/>
          </a:p>
          <a:p>
            <a:pPr marL="457200" indent="-457200">
              <a:buFont typeface="Gill Sans MT" pitchFamily="34" charset="0"/>
              <a:buAutoNum type="arabicPeriod"/>
            </a:pPr>
            <a:r>
              <a:rPr lang="ja-JP" altLang="en-US" sz="2400" smtClean="0"/>
              <a:t>食事時間には反対意見を控える</a:t>
            </a:r>
            <a:endParaRPr lang="en-US" altLang="ja-JP" sz="2400" smtClean="0"/>
          </a:p>
          <a:p>
            <a:pPr marL="457200" indent="-457200">
              <a:buFont typeface="Gill Sans MT" pitchFamily="34" charset="0"/>
              <a:buAutoNum type="arabicPeriod"/>
            </a:pPr>
            <a:r>
              <a:rPr lang="ja-JP" altLang="en-US" sz="2400" smtClean="0"/>
              <a:t>「権威」に訴えることによって、食をめぐる戦いを回避する</a:t>
            </a:r>
            <a:endParaRPr lang="en-US" altLang="ja-JP" sz="2400" smtClean="0"/>
          </a:p>
          <a:p>
            <a:pPr marL="457200" indent="-457200">
              <a:buFont typeface="Gill Sans MT" pitchFamily="34" charset="0"/>
              <a:buAutoNum type="arabicPeriod"/>
            </a:pPr>
            <a:endParaRPr lang="en-US" altLang="ja-JP" sz="2800" smtClean="0"/>
          </a:p>
        </p:txBody>
      </p:sp>
      <p:sp>
        <p:nvSpPr>
          <p:cNvPr id="27652"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7E780A7-8D36-45FA-B4AA-8A559DE1B9F0}" type="slidenum">
              <a:rPr lang="ja-JP" altLang="en-US">
                <a:cs typeface="HGゴシックE"/>
              </a:rPr>
              <a:pPr fontAlgn="base">
                <a:spcBef>
                  <a:spcPct val="0"/>
                </a:spcBef>
                <a:spcAft>
                  <a:spcPct val="0"/>
                </a:spcAft>
              </a:pPr>
              <a:t>22</a:t>
            </a:fld>
            <a:endParaRPr lang="ja-JP" altLang="en-US">
              <a:cs typeface="HGゴシックE"/>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コンテンツ プレースホルダ 3"/>
          <p:cNvSpPr>
            <a:spLocks noGrp="1"/>
          </p:cNvSpPr>
          <p:nvPr>
            <p:ph idx="1"/>
          </p:nvPr>
        </p:nvSpPr>
        <p:spPr/>
        <p:txBody>
          <a:bodyPr/>
          <a:lstStyle/>
          <a:p>
            <a:pPr marL="457200" indent="-457200">
              <a:buFont typeface="Gill Sans MT" pitchFamily="34" charset="0"/>
              <a:buAutoNum type="arabicPeriod" startAt="10"/>
            </a:pPr>
            <a:r>
              <a:rPr lang="ja-JP" altLang="ja-JP" sz="2400" smtClean="0"/>
              <a:t>食事やおやつの時は、じっくりと時聞をかけて</a:t>
            </a:r>
            <a:r>
              <a:rPr lang="ja-JP" altLang="en-US" sz="2400" smtClean="0"/>
              <a:t>サポートする</a:t>
            </a:r>
            <a:endParaRPr lang="en-US" altLang="ja-JP" sz="2400" smtClean="0"/>
          </a:p>
          <a:p>
            <a:pPr marL="457200" indent="-457200">
              <a:buFont typeface="Gill Sans MT" pitchFamily="34" charset="0"/>
              <a:buAutoNum type="arabicPeriod" startAt="10"/>
            </a:pPr>
            <a:r>
              <a:rPr lang="ja-JP" altLang="ja-JP" sz="2400" smtClean="0"/>
              <a:t>腹が立ったりイライラしでも、八つ当たりしな</a:t>
            </a:r>
            <a:r>
              <a:rPr lang="ja-JP" altLang="en-US" sz="2400" smtClean="0"/>
              <a:t>い</a:t>
            </a:r>
            <a:endParaRPr lang="en-US" altLang="ja-JP" sz="2400" smtClean="0"/>
          </a:p>
          <a:p>
            <a:pPr marL="457200" indent="-457200">
              <a:buFont typeface="Gill Sans MT" pitchFamily="34" charset="0"/>
              <a:buAutoNum type="arabicPeriod" startAt="10"/>
            </a:pPr>
            <a:r>
              <a:rPr lang="ja-JP" altLang="en-US" sz="2400" smtClean="0"/>
              <a:t>好</a:t>
            </a:r>
            <a:r>
              <a:rPr lang="ja-JP" altLang="ja-JP" sz="2400" smtClean="0"/>
              <a:t>ましくない行動をみつけたら、穏やかに、</a:t>
            </a:r>
            <a:r>
              <a:rPr lang="en-US" altLang="ja-JP" sz="2400" smtClean="0"/>
              <a:t>1</a:t>
            </a:r>
            <a:r>
              <a:rPr lang="ja-JP" altLang="ja-JP" sz="2400" smtClean="0"/>
              <a:t>人称または</a:t>
            </a:r>
            <a:r>
              <a:rPr lang="en-US" altLang="ja-JP" sz="2400" smtClean="0"/>
              <a:t>3</a:t>
            </a:r>
            <a:r>
              <a:rPr lang="ja-JP" altLang="ja-JP" sz="2400" smtClean="0"/>
              <a:t>人称の形で</a:t>
            </a:r>
            <a:r>
              <a:rPr lang="ja-JP" altLang="en-US" sz="2400" smtClean="0"/>
              <a:t>本人に</a:t>
            </a:r>
            <a:r>
              <a:rPr lang="ja-JP" altLang="ja-JP" sz="2400" smtClean="0"/>
              <a:t>伝える</a:t>
            </a:r>
            <a:endParaRPr lang="en-US" altLang="ja-JP" sz="2400" smtClean="0"/>
          </a:p>
          <a:p>
            <a:pPr marL="457200" indent="-457200">
              <a:buFont typeface="Gill Sans MT" pitchFamily="34" charset="0"/>
              <a:buAutoNum type="arabicPeriod" startAt="10"/>
            </a:pPr>
            <a:r>
              <a:rPr lang="ja-JP" altLang="ja-JP" sz="2400" smtClean="0"/>
              <a:t>食事と安心行動の両方を改めることが目標</a:t>
            </a:r>
            <a:endParaRPr lang="en-US" altLang="ja-JP" sz="2400" smtClean="0"/>
          </a:p>
          <a:p>
            <a:pPr marL="457200" indent="-457200">
              <a:buFont typeface="Gill Sans MT" pitchFamily="34" charset="0"/>
              <a:buAutoNum type="arabicPeriod" startAt="10"/>
            </a:pPr>
            <a:r>
              <a:rPr lang="ja-JP" altLang="ja-JP" sz="2400" smtClean="0"/>
              <a:t>良い点をみつけたら、そのことを伝える。望ましくない点はできる限り無視する</a:t>
            </a:r>
            <a:endParaRPr lang="en-US" altLang="ja-JP" sz="2400" smtClean="0"/>
          </a:p>
          <a:p>
            <a:pPr marL="457200" indent="-457200">
              <a:buFont typeface="Gill Sans MT" pitchFamily="34" charset="0"/>
              <a:buAutoNum type="arabicPeriod" startAt="10"/>
            </a:pPr>
            <a:r>
              <a:rPr lang="ja-JP" altLang="ja-JP" sz="2400" smtClean="0"/>
              <a:t>安心行動の連鎖に手を貸さない</a:t>
            </a:r>
            <a:endParaRPr lang="en-US" altLang="ja-JP" sz="2400" smtClean="0"/>
          </a:p>
          <a:p>
            <a:pPr marL="457200" indent="-457200">
              <a:buFont typeface="Gill Sans MT" pitchFamily="34" charset="0"/>
              <a:buAutoNum type="arabicPeriod" startAt="10"/>
            </a:pPr>
            <a:r>
              <a:rPr lang="ja-JP" altLang="ja-JP" sz="2400" smtClean="0"/>
              <a:t>後ほど反省会を行</a:t>
            </a:r>
            <a:r>
              <a:rPr lang="ja-JP" altLang="en-US" sz="2400" smtClean="0"/>
              <a:t>う</a:t>
            </a:r>
            <a:r>
              <a:rPr lang="en-US" altLang="ja-JP" sz="2400" smtClean="0"/>
              <a:t>(</a:t>
            </a:r>
            <a:r>
              <a:rPr lang="ja-JP" altLang="ja-JP" sz="2400" smtClean="0"/>
              <a:t>食事の直前・直後は避けること</a:t>
            </a:r>
            <a:r>
              <a:rPr lang="en-US" altLang="ja-JP" sz="2400" smtClean="0"/>
              <a:t>)</a:t>
            </a:r>
            <a:endParaRPr lang="ja-JP" altLang="en-US" sz="2400" smtClean="0"/>
          </a:p>
        </p:txBody>
      </p:sp>
      <p:sp>
        <p:nvSpPr>
          <p:cNvPr id="28675" name="スライド番号プレースホルダ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60495FA-18CD-4B3C-980B-CCF0F74A5CDB}" type="slidenum">
              <a:rPr lang="ja-JP" altLang="en-US">
                <a:cs typeface="HGゴシックE"/>
              </a:rPr>
              <a:pPr fontAlgn="base">
                <a:spcBef>
                  <a:spcPct val="0"/>
                </a:spcBef>
                <a:spcAft>
                  <a:spcPct val="0"/>
                </a:spcAft>
              </a:pPr>
              <a:t>23</a:t>
            </a:fld>
            <a:endParaRPr lang="ja-JP" altLang="en-US">
              <a:cs typeface="HGゴシックE"/>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4294967295"/>
          </p:nvPr>
        </p:nvGraphicFramePr>
        <p:xfrm>
          <a:off x="250825" y="276225"/>
          <a:ext cx="8713788" cy="6438900"/>
        </p:xfrm>
        <a:graphic>
          <a:graphicData uri="http://schemas.openxmlformats.org/drawingml/2006/table">
            <a:tbl>
              <a:tblPr firstRow="1" bandRow="1">
                <a:tableStyleId>{00A15C55-8517-42AA-B614-E9B94910E393}</a:tableStyleId>
              </a:tblPr>
              <a:tblGrid>
                <a:gridCol w="4356484"/>
                <a:gridCol w="4356484"/>
              </a:tblGrid>
              <a:tr h="556186">
                <a:tc>
                  <a:txBody>
                    <a:bodyPr/>
                    <a:lstStyle/>
                    <a:p>
                      <a:r>
                        <a:rPr kumimoji="1" lang="ja-JP" altLang="en-US" sz="1600" dirty="0" smtClean="0"/>
                        <a:t>言うべきでないこと。口調を想像してください。</a:t>
                      </a:r>
                      <a:endParaRPr kumimoji="1" lang="ja-JP" altLang="en-US" sz="1600" dirty="0">
                        <a:solidFill>
                          <a:srgbClr val="002060"/>
                        </a:solidFill>
                      </a:endParaRPr>
                    </a:p>
                  </a:txBody>
                  <a:tcPr/>
                </a:tc>
                <a:tc>
                  <a:txBody>
                    <a:bodyPr/>
                    <a:lstStyle/>
                    <a:p>
                      <a:r>
                        <a:rPr kumimoji="1" lang="ja-JP" altLang="en-US" sz="1600" dirty="0" smtClean="0"/>
                        <a:t>言うべきこと。穏やかな口調で言ってみてください。</a:t>
                      </a:r>
                      <a:endParaRPr kumimoji="1" lang="ja-JP" altLang="en-US" sz="1600" dirty="0">
                        <a:solidFill>
                          <a:srgbClr val="002060"/>
                        </a:solidFill>
                      </a:endParaRPr>
                    </a:p>
                  </a:txBody>
                  <a:tcPr/>
                </a:tc>
              </a:tr>
              <a:tr h="562592">
                <a:tc>
                  <a:txBody>
                    <a:bodyPr/>
                    <a:lstStyle/>
                    <a:p>
                      <a:r>
                        <a:rPr kumimoji="1" lang="ja-JP" altLang="en-US" sz="1600" dirty="0" smtClean="0"/>
                        <a:t>なぜ全部食べなかったの？</a:t>
                      </a:r>
                      <a:endParaRPr kumimoji="1" lang="ja-JP" altLang="en-US" sz="1600" dirty="0"/>
                    </a:p>
                  </a:txBody>
                  <a:tcPr/>
                </a:tc>
                <a:tc>
                  <a:txBody>
                    <a:bodyPr/>
                    <a:lstStyle/>
                    <a:p>
                      <a:r>
                        <a:rPr kumimoji="1" lang="ja-JP" altLang="en-US" sz="1600" dirty="0" smtClean="0"/>
                        <a:t>全部食べるって言ったわよね。頑張ってみて。あなたならきっとできるわ。</a:t>
                      </a:r>
                      <a:endParaRPr kumimoji="1" lang="ja-JP" altLang="en-US" sz="1600" dirty="0"/>
                    </a:p>
                  </a:txBody>
                  <a:tcPr/>
                </a:tc>
              </a:tr>
              <a:tr h="556186">
                <a:tc>
                  <a:txBody>
                    <a:bodyPr/>
                    <a:lstStyle/>
                    <a:p>
                      <a:r>
                        <a:rPr kumimoji="1" lang="ja-JP" altLang="en-US" sz="1600" dirty="0" smtClean="0"/>
                        <a:t>その最後の一口、食べられるでしょう？</a:t>
                      </a:r>
                      <a:endParaRPr kumimoji="1" lang="ja-JP" altLang="en-US" sz="1600" dirty="0"/>
                    </a:p>
                  </a:txBody>
                  <a:tcPr/>
                </a:tc>
                <a:tc>
                  <a:txBody>
                    <a:bodyPr/>
                    <a:lstStyle/>
                    <a:p>
                      <a:r>
                        <a:rPr kumimoji="1" lang="ja-JP" altLang="en-US" sz="1600" dirty="0" smtClean="0"/>
                        <a:t>手伝って欲しいのね。でもあなたならきっとできるわ。</a:t>
                      </a:r>
                      <a:endParaRPr kumimoji="1" lang="ja-JP" altLang="en-US" sz="1600" dirty="0"/>
                    </a:p>
                  </a:txBody>
                  <a:tcPr/>
                </a:tc>
              </a:tr>
              <a:tr h="790369">
                <a:tc>
                  <a:txBody>
                    <a:bodyPr/>
                    <a:lstStyle/>
                    <a:p>
                      <a:r>
                        <a:rPr kumimoji="1" lang="ja-JP" altLang="en-US" sz="1600" dirty="0" smtClean="0"/>
                        <a:t>まだ食べ終わらないの？時間がなくなるわ。しなくちゃいけないことがあるのに。早くしなさいよ。</a:t>
                      </a:r>
                      <a:endParaRPr kumimoji="1" lang="ja-JP" altLang="en-US" sz="1600" dirty="0"/>
                    </a:p>
                  </a:txBody>
                  <a:tcPr/>
                </a:tc>
                <a:tc>
                  <a:txBody>
                    <a:bodyPr/>
                    <a:lstStyle/>
                    <a:p>
                      <a:r>
                        <a:rPr kumimoji="1" lang="ja-JP" altLang="en-US" sz="1600" dirty="0" smtClean="0"/>
                        <a:t>難しいことね。でも、あなたには勇気があるから、きっとできるわ。</a:t>
                      </a:r>
                      <a:endParaRPr kumimoji="1" lang="ja-JP" altLang="en-US" sz="1600" dirty="0"/>
                    </a:p>
                  </a:txBody>
                  <a:tcPr/>
                </a:tc>
              </a:tr>
              <a:tr h="556186">
                <a:tc>
                  <a:txBody>
                    <a:bodyPr/>
                    <a:lstStyle/>
                    <a:p>
                      <a:r>
                        <a:rPr kumimoji="1" lang="ja-JP" altLang="en-US" sz="1600" dirty="0" smtClean="0"/>
                        <a:t>食べ物がもったいないわ！</a:t>
                      </a:r>
                      <a:endParaRPr kumimoji="1" lang="ja-JP" altLang="en-US" sz="1600" dirty="0"/>
                    </a:p>
                  </a:txBody>
                  <a:tcPr/>
                </a:tc>
                <a:tc>
                  <a:txBody>
                    <a:bodyPr/>
                    <a:lstStyle/>
                    <a:p>
                      <a:r>
                        <a:rPr kumimoji="1" lang="ja-JP" altLang="en-US" sz="1600" dirty="0" smtClean="0"/>
                        <a:t>「拒食症ミンクス」の言いなりになっちゃだめよ。</a:t>
                      </a:r>
                      <a:endParaRPr kumimoji="1" lang="ja-JP" altLang="en-US" sz="1600" dirty="0"/>
                    </a:p>
                  </a:txBody>
                  <a:tcPr/>
                </a:tc>
              </a:tr>
              <a:tr h="717295">
                <a:tc>
                  <a:txBody>
                    <a:bodyPr/>
                    <a:lstStyle/>
                    <a:p>
                      <a:r>
                        <a:rPr kumimoji="1" lang="ja-JP" altLang="en-US" sz="1600" dirty="0" smtClean="0"/>
                        <a:t>この食事を作るのに何時間もかかったのよ！</a:t>
                      </a:r>
                      <a:endParaRPr kumimoji="1" lang="ja-JP" altLang="en-US" sz="1600" dirty="0"/>
                    </a:p>
                  </a:txBody>
                  <a:tcPr/>
                </a:tc>
                <a:tc>
                  <a:txBody>
                    <a:bodyPr/>
                    <a:lstStyle/>
                    <a:p>
                      <a:r>
                        <a:rPr kumimoji="1" lang="ja-JP" altLang="en-US" sz="1600" dirty="0" smtClean="0"/>
                        <a:t>あなたの栄養状態を回復するためには、プランを実行していかなければならないのよ。</a:t>
                      </a:r>
                      <a:endParaRPr kumimoji="1" lang="ja-JP" altLang="en-US" sz="1600" dirty="0"/>
                    </a:p>
                  </a:txBody>
                  <a:tcPr/>
                </a:tc>
              </a:tr>
              <a:tr h="717295">
                <a:tc>
                  <a:txBody>
                    <a:bodyPr/>
                    <a:lstStyle/>
                    <a:p>
                      <a:r>
                        <a:rPr kumimoji="1" lang="ja-JP" altLang="en-US" sz="1600" dirty="0" smtClean="0"/>
                        <a:t>アフリカの子供たちのことを思い出しなさい！</a:t>
                      </a:r>
                      <a:endParaRPr kumimoji="1" lang="ja-JP" altLang="en-US" sz="1600" dirty="0"/>
                    </a:p>
                  </a:txBody>
                  <a:tcPr/>
                </a:tc>
                <a:tc>
                  <a:txBody>
                    <a:bodyPr/>
                    <a:lstStyle/>
                    <a:p>
                      <a:r>
                        <a:rPr kumimoji="1" lang="ja-JP" altLang="en-US" sz="1600" dirty="0" smtClean="0"/>
                        <a:t>今あなたと議論するつもりはないわ。それよりも食事を食べて、治療を続けましょう。</a:t>
                      </a:r>
                      <a:endParaRPr kumimoji="1" lang="ja-JP" altLang="en-US" sz="1600" dirty="0"/>
                    </a:p>
                  </a:txBody>
                  <a:tcPr/>
                </a:tc>
              </a:tr>
              <a:tr h="1147670">
                <a:tc>
                  <a:txBody>
                    <a:bodyPr/>
                    <a:lstStyle/>
                    <a:p>
                      <a:r>
                        <a:rPr kumimoji="1" lang="ja-JP" altLang="en-US" sz="1600" dirty="0" smtClean="0"/>
                        <a:t>食べ物をそんなに切り刻んでいるのを見ていると、気分が悪くなるわ！</a:t>
                      </a:r>
                      <a:endParaRPr kumimoji="1" lang="ja-JP" altLang="en-US" sz="1600" dirty="0"/>
                    </a:p>
                  </a:txBody>
                  <a:tcPr/>
                </a:tc>
                <a:tc>
                  <a:txBody>
                    <a:bodyPr/>
                    <a:lstStyle/>
                    <a:p>
                      <a:r>
                        <a:rPr kumimoji="1" lang="ja-JP" altLang="en-US" sz="1600" dirty="0" smtClean="0"/>
                        <a:t>二人で立てたプランでは、夕食は</a:t>
                      </a:r>
                      <a:r>
                        <a:rPr kumimoji="1" lang="en-US" altLang="ja-JP" sz="1600" dirty="0" smtClean="0"/>
                        <a:t>45</a:t>
                      </a:r>
                      <a:r>
                        <a:rPr kumimoji="1" lang="ja-JP" altLang="en-US" sz="1600" dirty="0" smtClean="0"/>
                        <a:t>分以内に食べ終わることになっているわ。あと</a:t>
                      </a:r>
                      <a:r>
                        <a:rPr kumimoji="1" lang="en-US" altLang="ja-JP" sz="1600" dirty="0" smtClean="0"/>
                        <a:t>15</a:t>
                      </a:r>
                      <a:r>
                        <a:rPr kumimoji="1" lang="ja-JP" altLang="en-US" sz="1600" dirty="0" smtClean="0"/>
                        <a:t>分も残っているわよ。何か手伝うことがある？おかずを温めてあげましょうか？</a:t>
                      </a:r>
                      <a:endParaRPr kumimoji="1" lang="ja-JP" altLang="en-US" sz="1600" dirty="0"/>
                    </a:p>
                  </a:txBody>
                  <a:tcPr/>
                </a:tc>
              </a:tr>
              <a:tr h="717295">
                <a:tc>
                  <a:txBody>
                    <a:bodyPr/>
                    <a:lstStyle/>
                    <a:p>
                      <a:r>
                        <a:rPr kumimoji="1" lang="ja-JP" altLang="en-US" sz="1600" dirty="0" smtClean="0"/>
                        <a:t>ちょっとしか食べなかったじゃない！あなたネズミなの？</a:t>
                      </a:r>
                      <a:endParaRPr kumimoji="1" lang="ja-JP" altLang="en-US" sz="1600" dirty="0"/>
                    </a:p>
                  </a:txBody>
                  <a:tcPr/>
                </a:tc>
                <a:tc>
                  <a:txBody>
                    <a:bodyPr/>
                    <a:lstStyle/>
                    <a:p>
                      <a:r>
                        <a:rPr kumimoji="1" lang="ja-JP" altLang="en-US" sz="1600" dirty="0" smtClean="0"/>
                        <a:t>この食事は、それほどたくさんの量ではないわよ。もう一度トライしてくれる？</a:t>
                      </a:r>
                      <a:endParaRPr kumimoji="1" lang="ja-JP" altLang="en-US" sz="1600" dirty="0"/>
                    </a:p>
                  </a:txBody>
                  <a:tcPr/>
                </a:tc>
              </a:tr>
            </a:tbl>
          </a:graphicData>
        </a:graphic>
      </p:graphicFrame>
      <p:sp>
        <p:nvSpPr>
          <p:cNvPr id="29730" name="スライド番号プレースホルダ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09E0574-3DCA-439E-BA5C-014166B722A3}" type="slidenum">
              <a:rPr lang="ja-JP" altLang="en-US">
                <a:cs typeface="HGゴシックE"/>
              </a:rPr>
              <a:pPr fontAlgn="base">
                <a:spcBef>
                  <a:spcPct val="0"/>
                </a:spcBef>
                <a:spcAft>
                  <a:spcPct val="0"/>
                </a:spcAft>
              </a:pPr>
              <a:t>24</a:t>
            </a:fld>
            <a:endParaRPr lang="ja-JP" altLang="en-US">
              <a:cs typeface="HGゴシックE"/>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en-US" altLang="ja-JP" dirty="0" smtClean="0">
                <a:cs typeface="+mj-cs"/>
              </a:rPr>
              <a:t>F.</a:t>
            </a:r>
            <a:r>
              <a:rPr lang="ja-JP" altLang="en-US" dirty="0" smtClean="0">
                <a:cs typeface="+mj-cs"/>
              </a:rPr>
              <a:t>ハーフサポートする</a:t>
            </a:r>
            <a:endParaRPr lang="ja-JP" altLang="en-US" dirty="0">
              <a:cs typeface="+mj-cs"/>
            </a:endParaRPr>
          </a:p>
        </p:txBody>
      </p:sp>
      <p:sp>
        <p:nvSpPr>
          <p:cNvPr id="4" name="コンテンツ プレースホルダ 3"/>
          <p:cNvSpPr>
            <a:spLocks noGrp="1"/>
          </p:cNvSpPr>
          <p:nvPr>
            <p:ph idx="1"/>
          </p:nvPr>
        </p:nvSpPr>
        <p:spPr/>
        <p:txBody>
          <a:bodyPr rtlCol="0">
            <a:normAutofit lnSpcReduction="10000"/>
          </a:bodyPr>
          <a:lstStyle/>
          <a:p>
            <a:pPr fontAlgn="auto">
              <a:spcAft>
                <a:spcPts val="0"/>
              </a:spcAft>
              <a:buFont typeface="Wingdings"/>
              <a:buChar char="p"/>
              <a:defRPr/>
            </a:pPr>
            <a:r>
              <a:rPr lang="ja-JP" altLang="ja-JP" sz="2400" dirty="0" smtClean="0">
                <a:cs typeface="+mn-cs"/>
              </a:rPr>
              <a:t>時期や自信、進歩の程度に応じて、新たなチャレンジが</a:t>
            </a:r>
            <a:r>
              <a:rPr lang="ja-JP" altLang="en-US" sz="2400" dirty="0" smtClean="0">
                <a:cs typeface="+mn-cs"/>
              </a:rPr>
              <a:t>本人</a:t>
            </a:r>
            <a:r>
              <a:rPr lang="ja-JP" altLang="ja-JP" sz="2400" dirty="0" smtClean="0">
                <a:cs typeface="+mn-cs"/>
              </a:rPr>
              <a:t>を待ち受けていることでしょう</a:t>
            </a:r>
            <a:endParaRPr lang="en-US" altLang="ja-JP" sz="2400" dirty="0" smtClean="0">
              <a:cs typeface="+mn-cs"/>
            </a:endParaRPr>
          </a:p>
          <a:p>
            <a:pPr fontAlgn="auto">
              <a:spcAft>
                <a:spcPts val="0"/>
              </a:spcAft>
              <a:buFont typeface="Wingdings"/>
              <a:buChar char="p"/>
              <a:defRPr/>
            </a:pPr>
            <a:r>
              <a:rPr lang="ja-JP" altLang="ja-JP" sz="2400" dirty="0" smtClean="0">
                <a:cs typeface="+mn-cs"/>
              </a:rPr>
              <a:t>ですから、本人が回復へ向かうにしたがって、家族であるあなたの役割も変化していく必要があります。イルカのたとえを思い出してください。本人が途方に暮れているときは、本人の前を泳ぎ、進むべき方向を示してあげる。本人が支えを必要としているときは、並んで、泳ぎ、コーチをしながら励ましてあげる。本人が前進し、独り立ちを始めるようになったら、すぐ後ろをそっと泳いでついて行く</a:t>
            </a:r>
            <a:endParaRPr lang="en-US" altLang="ja-JP" sz="2400" dirty="0" smtClean="0">
              <a:cs typeface="+mn-cs"/>
            </a:endParaRPr>
          </a:p>
          <a:p>
            <a:pPr fontAlgn="auto">
              <a:spcAft>
                <a:spcPts val="0"/>
              </a:spcAft>
              <a:buFont typeface="Wingdings"/>
              <a:buNone/>
              <a:defRPr/>
            </a:pPr>
            <a:r>
              <a:rPr lang="ja-JP" altLang="en-US" sz="2400" dirty="0" smtClean="0">
                <a:cs typeface="+mn-cs"/>
              </a:rPr>
              <a:t>例）本人がお弁当を食べるときに、両親からの励ましのメッセージが書かれたメモが助けになる</a:t>
            </a:r>
            <a:endParaRPr lang="ja-JP" altLang="en-US" sz="2400" dirty="0">
              <a:cs typeface="+mn-cs"/>
            </a:endParaRPr>
          </a:p>
        </p:txBody>
      </p:sp>
      <p:sp>
        <p:nvSpPr>
          <p:cNvPr id="30724"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CC42F7E-080B-4589-A533-5BB17C61AAA4}" type="slidenum">
              <a:rPr lang="ja-JP" altLang="en-US">
                <a:cs typeface="HGゴシックE"/>
              </a:rPr>
              <a:pPr fontAlgn="base">
                <a:spcBef>
                  <a:spcPct val="0"/>
                </a:spcBef>
                <a:spcAft>
                  <a:spcPct val="0"/>
                </a:spcAft>
              </a:pPr>
              <a:t>25</a:t>
            </a:fld>
            <a:endParaRPr lang="ja-JP" altLang="en-US">
              <a:cs typeface="HGゴシックE"/>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pPr fontAlgn="auto">
              <a:spcAft>
                <a:spcPts val="0"/>
              </a:spcAft>
              <a:defRPr/>
            </a:pPr>
            <a:r>
              <a:rPr lang="ja-JP" altLang="en-US" dirty="0" smtClean="0">
                <a:cs typeface="+mj-cs"/>
              </a:rPr>
              <a:t>第</a:t>
            </a:r>
            <a:r>
              <a:rPr lang="en-US" altLang="ja-JP" dirty="0" smtClean="0">
                <a:cs typeface="+mj-cs"/>
              </a:rPr>
              <a:t>2</a:t>
            </a:r>
            <a:r>
              <a:rPr lang="ja-JP" altLang="en-US" dirty="0" smtClean="0">
                <a:cs typeface="+mj-cs"/>
              </a:rPr>
              <a:t>部　過食に取り組む</a:t>
            </a:r>
            <a:endParaRPr lang="ja-JP" altLang="en-US" dirty="0">
              <a:cs typeface="+mj-cs"/>
            </a:endParaRPr>
          </a:p>
        </p:txBody>
      </p:sp>
      <p:sp>
        <p:nvSpPr>
          <p:cNvPr id="5" name="テキスト プレースホルダ 4"/>
          <p:cNvSpPr>
            <a:spLocks noGrp="1"/>
          </p:cNvSpPr>
          <p:nvPr>
            <p:ph type="subTitle" idx="1"/>
          </p:nvPr>
        </p:nvSpPr>
        <p:spPr/>
        <p:txBody>
          <a:bodyPr rtlCol="0">
            <a:normAutofit/>
          </a:bodyPr>
          <a:lstStyle/>
          <a:p>
            <a:pPr fontAlgn="auto">
              <a:spcAft>
                <a:spcPts val="0"/>
              </a:spcAft>
              <a:buFont typeface="Wingdings"/>
              <a:buNone/>
              <a:defRPr/>
            </a:pPr>
            <a:endParaRPr lang="ja-JP" altLang="en-US" sz="3600" dirty="0">
              <a:cs typeface="+mn-cs"/>
            </a:endParaRPr>
          </a:p>
        </p:txBody>
      </p:sp>
      <p:sp>
        <p:nvSpPr>
          <p:cNvPr id="31748" name="スライド番号プレースホルダ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C43A072-7F57-4A25-8344-F7BE73A5298C}" type="slidenum">
              <a:rPr lang="ja-JP" altLang="en-US">
                <a:cs typeface="HGゴシックE"/>
              </a:rPr>
              <a:pPr fontAlgn="base">
                <a:spcBef>
                  <a:spcPct val="0"/>
                </a:spcBef>
                <a:spcAft>
                  <a:spcPct val="0"/>
                </a:spcAft>
              </a:pPr>
              <a:t>26</a:t>
            </a:fld>
            <a:endParaRPr lang="ja-JP" altLang="en-US">
              <a:cs typeface="HGゴシックE"/>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28596" y="214290"/>
            <a:ext cx="8229600" cy="785818"/>
          </a:xfrm>
        </p:spPr>
        <p:txBody>
          <a:bodyPr>
            <a:noAutofit/>
          </a:bodyPr>
          <a:lstStyle/>
          <a:p>
            <a:pPr fontAlgn="auto">
              <a:spcAft>
                <a:spcPts val="0"/>
              </a:spcAft>
              <a:defRPr/>
            </a:pPr>
            <a:r>
              <a:rPr lang="ja-JP" altLang="en-US" sz="3200" dirty="0" smtClean="0">
                <a:cs typeface="+mj-cs"/>
              </a:rPr>
              <a:t>脳の食欲コントロールシステムを理解する</a:t>
            </a:r>
            <a:endParaRPr lang="ja-JP" altLang="en-US" sz="3200" dirty="0">
              <a:cs typeface="+mj-cs"/>
            </a:endParaRPr>
          </a:p>
        </p:txBody>
      </p:sp>
      <p:sp>
        <p:nvSpPr>
          <p:cNvPr id="5" name="コンテンツ プレースホルダ 4"/>
          <p:cNvSpPr>
            <a:spLocks noGrp="1"/>
          </p:cNvSpPr>
          <p:nvPr>
            <p:ph idx="1"/>
          </p:nvPr>
        </p:nvSpPr>
        <p:spPr/>
        <p:txBody>
          <a:bodyPr rtlCol="0">
            <a:normAutofit fontScale="92500" lnSpcReduction="10000"/>
          </a:bodyPr>
          <a:lstStyle/>
          <a:p>
            <a:pPr fontAlgn="auto">
              <a:spcAft>
                <a:spcPts val="0"/>
              </a:spcAft>
              <a:defRPr/>
            </a:pPr>
            <a:r>
              <a:rPr lang="ja-JP" altLang="en-US" dirty="0" smtClean="0">
                <a:cs typeface="+mn-cs"/>
              </a:rPr>
              <a:t>食欲のコントロール・システム</a:t>
            </a:r>
            <a:endParaRPr lang="en-US" altLang="ja-JP" dirty="0" smtClean="0">
              <a:cs typeface="+mn-cs"/>
            </a:endParaRPr>
          </a:p>
          <a:p>
            <a:pPr lvl="1" fontAlgn="auto">
              <a:spcAft>
                <a:spcPts val="0"/>
              </a:spcAft>
              <a:buClr>
                <a:schemeClr val="accent3"/>
              </a:buClr>
              <a:buFont typeface="Wingdings"/>
              <a:buNone/>
              <a:defRPr/>
            </a:pPr>
            <a:r>
              <a:rPr lang="ja-JP" altLang="en-US" dirty="0" smtClean="0">
                <a:cs typeface="+mn-cs"/>
              </a:rPr>
              <a:t>①身体のバランス・コントロール</a:t>
            </a:r>
            <a:endParaRPr lang="en-US" altLang="ja-JP" dirty="0" smtClean="0">
              <a:cs typeface="+mn-cs"/>
            </a:endParaRPr>
          </a:p>
          <a:p>
            <a:pPr lvl="1" fontAlgn="auto">
              <a:spcAft>
                <a:spcPts val="0"/>
              </a:spcAft>
              <a:buClr>
                <a:schemeClr val="accent3"/>
              </a:buClr>
              <a:buFont typeface="Wingdings"/>
              <a:buNone/>
              <a:defRPr/>
            </a:pPr>
            <a:r>
              <a:rPr lang="ja-JP" altLang="en-US" dirty="0" smtClean="0">
                <a:cs typeface="+mn-cs"/>
              </a:rPr>
              <a:t>　</a:t>
            </a:r>
            <a:r>
              <a:rPr lang="ja-JP" altLang="en-US" sz="2000" dirty="0" smtClean="0">
                <a:cs typeface="+mn-cs"/>
              </a:rPr>
              <a:t>摂取された食物の栄養分と身体組成をモニターすることにより、食欲を調整</a:t>
            </a:r>
            <a:endParaRPr lang="en-US" altLang="ja-JP" sz="2000" dirty="0" smtClean="0">
              <a:cs typeface="+mn-cs"/>
            </a:endParaRPr>
          </a:p>
          <a:p>
            <a:pPr lvl="1" fontAlgn="auto">
              <a:spcAft>
                <a:spcPts val="0"/>
              </a:spcAft>
              <a:buClr>
                <a:schemeClr val="accent3"/>
              </a:buClr>
              <a:buFont typeface="Wingdings"/>
              <a:buNone/>
              <a:defRPr/>
            </a:pPr>
            <a:r>
              <a:rPr lang="ja-JP" altLang="en-US" dirty="0" smtClean="0">
                <a:cs typeface="+mn-cs"/>
              </a:rPr>
              <a:t>②欲動（報酬）のシステム</a:t>
            </a:r>
            <a:endParaRPr lang="en-US" altLang="ja-JP" dirty="0" smtClean="0">
              <a:cs typeface="+mn-cs"/>
            </a:endParaRPr>
          </a:p>
          <a:p>
            <a:pPr lvl="1" fontAlgn="auto">
              <a:spcAft>
                <a:spcPts val="0"/>
              </a:spcAft>
              <a:buClr>
                <a:schemeClr val="accent3"/>
              </a:buClr>
              <a:buFont typeface="Wingdings"/>
              <a:buNone/>
              <a:defRPr/>
            </a:pPr>
            <a:r>
              <a:rPr lang="ja-JP" altLang="en-US" dirty="0" smtClean="0">
                <a:cs typeface="+mn-cs"/>
              </a:rPr>
              <a:t>　</a:t>
            </a:r>
            <a:r>
              <a:rPr lang="ja-JP" altLang="en-US" sz="2000" dirty="0" smtClean="0">
                <a:cs typeface="+mn-cs"/>
              </a:rPr>
              <a:t>学習と記憶に基づいていて、「食べたい」という欲求を、食べた結果得られる快楽に関連するもの</a:t>
            </a:r>
            <a:endParaRPr lang="en-US" altLang="ja-JP" sz="2000" dirty="0" smtClean="0">
              <a:cs typeface="+mn-cs"/>
            </a:endParaRPr>
          </a:p>
          <a:p>
            <a:pPr fontAlgn="auto">
              <a:spcAft>
                <a:spcPts val="0"/>
              </a:spcAft>
              <a:buFont typeface="Wingdings"/>
              <a:buChar char="p"/>
              <a:defRPr/>
            </a:pPr>
            <a:endParaRPr lang="en-US" altLang="ja-JP" dirty="0" smtClean="0">
              <a:cs typeface="+mn-cs"/>
            </a:endParaRPr>
          </a:p>
          <a:p>
            <a:pPr fontAlgn="auto">
              <a:spcAft>
                <a:spcPts val="0"/>
              </a:spcAft>
              <a:buFont typeface="Wingdings"/>
              <a:buChar char="p"/>
              <a:defRPr/>
            </a:pPr>
            <a:r>
              <a:rPr lang="ja-JP" altLang="en-US" dirty="0" smtClean="0">
                <a:cs typeface="+mn-cs"/>
              </a:rPr>
              <a:t>過食とそれに伴う体重増加</a:t>
            </a:r>
            <a:endParaRPr lang="en-US" altLang="ja-JP" dirty="0" smtClean="0">
              <a:cs typeface="+mn-cs"/>
            </a:endParaRPr>
          </a:p>
          <a:p>
            <a:pPr fontAlgn="auto">
              <a:spcAft>
                <a:spcPts val="0"/>
              </a:spcAft>
              <a:buFont typeface="Wingdings"/>
              <a:buNone/>
              <a:defRPr/>
            </a:pPr>
            <a:r>
              <a:rPr lang="ja-JP" altLang="en-US" dirty="0" smtClean="0">
                <a:cs typeface="+mn-cs"/>
              </a:rPr>
              <a:t>　</a:t>
            </a:r>
            <a:r>
              <a:rPr lang="ja-JP" altLang="en-US" sz="2400" dirty="0" smtClean="0">
                <a:cs typeface="+mn-cs"/>
              </a:rPr>
              <a:t>⇒　飢餓状態に突然現れる行動（①の発動）で、厳しいダイエットの最中に快楽と感じられる行動（②の発動）</a:t>
            </a:r>
            <a:endParaRPr lang="en-US" altLang="ja-JP" sz="2400" dirty="0" smtClean="0">
              <a:cs typeface="+mn-cs"/>
            </a:endParaRPr>
          </a:p>
        </p:txBody>
      </p:sp>
      <p:sp>
        <p:nvSpPr>
          <p:cNvPr id="32772" name="スライド番号プレースホルダ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68DFC2D-F395-4EB2-BDC8-DAFAFDE077C0}" type="slidenum">
              <a:rPr lang="ja-JP" altLang="en-US">
                <a:cs typeface="HGゴシックE"/>
              </a:rPr>
              <a:pPr fontAlgn="base">
                <a:spcBef>
                  <a:spcPct val="0"/>
                </a:spcBef>
                <a:spcAft>
                  <a:spcPct val="0"/>
                </a:spcAft>
              </a:pPr>
              <a:t>27</a:t>
            </a:fld>
            <a:endParaRPr lang="ja-JP" altLang="en-US">
              <a:cs typeface="HGゴシックE"/>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過食が発生するための条件</a:t>
            </a:r>
            <a:endParaRPr lang="ja-JP" altLang="en-US" dirty="0">
              <a:cs typeface="+mj-cs"/>
            </a:endParaRPr>
          </a:p>
        </p:txBody>
      </p:sp>
      <p:sp>
        <p:nvSpPr>
          <p:cNvPr id="3" name="コンテンツ プレースホルダ 2"/>
          <p:cNvSpPr>
            <a:spLocks noGrp="1"/>
          </p:cNvSpPr>
          <p:nvPr>
            <p:ph idx="1"/>
          </p:nvPr>
        </p:nvSpPr>
        <p:spPr/>
        <p:txBody>
          <a:bodyPr rtlCol="0">
            <a:normAutofit fontScale="70000" lnSpcReduction="20000"/>
          </a:bodyPr>
          <a:lstStyle/>
          <a:p>
            <a:pPr fontAlgn="auto">
              <a:spcAft>
                <a:spcPts val="0"/>
              </a:spcAft>
              <a:buFont typeface="Wingdings"/>
              <a:buChar char="p"/>
              <a:defRPr/>
            </a:pPr>
            <a:r>
              <a:rPr lang="ja-JP" altLang="ja-JP" dirty="0" smtClean="0">
                <a:cs typeface="+mn-cs"/>
              </a:rPr>
              <a:t>一定期間、低栄養状態にあること</a:t>
            </a:r>
          </a:p>
          <a:p>
            <a:pPr fontAlgn="auto">
              <a:spcAft>
                <a:spcPts val="0"/>
              </a:spcAft>
              <a:buFont typeface="Wingdings"/>
              <a:buChar char="p"/>
              <a:defRPr/>
            </a:pPr>
            <a:r>
              <a:rPr lang="ja-JP" altLang="ja-JP" dirty="0" smtClean="0">
                <a:cs typeface="+mn-cs"/>
              </a:rPr>
              <a:t>食後すぐに胃の内容物が排出された場合</a:t>
            </a:r>
          </a:p>
          <a:p>
            <a:pPr fontAlgn="auto">
              <a:spcAft>
                <a:spcPts val="0"/>
              </a:spcAft>
              <a:buFont typeface="Wingdings"/>
              <a:buChar char="p"/>
              <a:defRPr/>
            </a:pPr>
            <a:r>
              <a:rPr lang="ja-JP" altLang="en-US" dirty="0" smtClean="0">
                <a:cs typeface="+mn-cs"/>
              </a:rPr>
              <a:t>嗜</a:t>
            </a:r>
            <a:r>
              <a:rPr lang="ja-JP" altLang="ja-JP" dirty="0" smtClean="0">
                <a:cs typeface="+mn-cs"/>
              </a:rPr>
              <a:t>好食品をまれにしか食べられない場合</a:t>
            </a:r>
          </a:p>
          <a:p>
            <a:pPr fontAlgn="auto">
              <a:spcAft>
                <a:spcPts val="0"/>
              </a:spcAft>
              <a:buFont typeface="Wingdings"/>
              <a:buChar char="p"/>
              <a:defRPr/>
            </a:pPr>
            <a:r>
              <a:rPr lang="ja-JP" altLang="ja-JP" dirty="0" smtClean="0">
                <a:cs typeface="+mn-cs"/>
              </a:rPr>
              <a:t>ストレス</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過食症を抱える人は病初期に、あるいは発病前の小児期にこのような状況を経験したことがあり、その結果、脳の欲動システムが過食という行動パターンを引き起こすようにプログラムされてしまっていると考えられます。「お菓子はだめ</a:t>
            </a:r>
            <a:r>
              <a:rPr lang="ja-JP" altLang="en-US" dirty="0" smtClean="0">
                <a:cs typeface="+mn-cs"/>
              </a:rPr>
              <a:t>」「</a:t>
            </a:r>
            <a:r>
              <a:rPr lang="ja-JP" altLang="ja-JP" dirty="0" smtClean="0">
                <a:cs typeface="+mn-cs"/>
              </a:rPr>
              <a:t>チヨコレートはだめ」というように</a:t>
            </a:r>
            <a:r>
              <a:rPr lang="ja-JP" altLang="en-US" dirty="0" smtClean="0">
                <a:cs typeface="+mn-cs"/>
              </a:rPr>
              <a:t>嗜好</a:t>
            </a:r>
            <a:r>
              <a:rPr lang="ja-JP" altLang="ja-JP" dirty="0" smtClean="0">
                <a:cs typeface="+mn-cs"/>
              </a:rPr>
              <a:t>食品が禁止されると、このような食べ物はたまにしか食べられないという状況が生まれます。また、</a:t>
            </a:r>
            <a:r>
              <a:rPr lang="ja-JP" altLang="en-US" dirty="0" smtClean="0">
                <a:cs typeface="+mn-cs"/>
              </a:rPr>
              <a:t>嗜好</a:t>
            </a:r>
            <a:r>
              <a:rPr lang="ja-JP" altLang="ja-JP" dirty="0" smtClean="0">
                <a:cs typeface="+mn-cs"/>
              </a:rPr>
              <a:t>食品が報酬として与えられ、罰として禁止されるようであれば欲動システムに関連して、食べ物のことを学習する際に混乱が生じます。さらに、やせた女性像を美化して、このようなスタイルになるためにダイエットを始めると、食事パターンが非常に不規則になってしまいます。過食の埋め合わせをするための代償行動を伴えば、この傾向はますます顕著になります。</a:t>
            </a:r>
          </a:p>
          <a:p>
            <a:pPr fontAlgn="auto">
              <a:spcAft>
                <a:spcPts val="0"/>
              </a:spcAft>
              <a:buFont typeface="Wingdings"/>
              <a:buChar char="p"/>
              <a:defRPr/>
            </a:pPr>
            <a:endParaRPr lang="ja-JP" altLang="ja-JP" dirty="0">
              <a:cs typeface="+mn-cs"/>
            </a:endParaRPr>
          </a:p>
        </p:txBody>
      </p:sp>
      <p:sp>
        <p:nvSpPr>
          <p:cNvPr id="33796"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E8234CE-1B61-45FA-BDA4-6CB26F7E4738}" type="slidenum">
              <a:rPr lang="ja-JP" altLang="en-US">
                <a:cs typeface="HGゴシックE"/>
              </a:rPr>
              <a:pPr fontAlgn="base">
                <a:spcBef>
                  <a:spcPct val="0"/>
                </a:spcBef>
                <a:spcAft>
                  <a:spcPct val="0"/>
                </a:spcAft>
              </a:pPr>
              <a:t>28</a:t>
            </a:fld>
            <a:endParaRPr lang="ja-JP" altLang="en-US">
              <a:cs typeface="HGゴシックE"/>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sz="3600" dirty="0" smtClean="0">
                <a:cs typeface="+mj-cs"/>
              </a:rPr>
              <a:t>報酬システムをリセットするために</a:t>
            </a:r>
            <a:endParaRPr lang="ja-JP" altLang="en-US" sz="3600" dirty="0">
              <a:cs typeface="+mj-cs"/>
            </a:endParaRPr>
          </a:p>
        </p:txBody>
      </p:sp>
      <p:sp>
        <p:nvSpPr>
          <p:cNvPr id="34819" name="コンテンツ プレースホルダ 2"/>
          <p:cNvSpPr>
            <a:spLocks noGrp="1"/>
          </p:cNvSpPr>
          <p:nvPr>
            <p:ph idx="1"/>
          </p:nvPr>
        </p:nvSpPr>
        <p:spPr/>
        <p:txBody>
          <a:bodyPr/>
          <a:lstStyle/>
          <a:p>
            <a:r>
              <a:rPr lang="ja-JP" altLang="ja-JP" sz="1800" smtClean="0"/>
              <a:t>バランスの取れた健康的な食事を規則正しく食べる</a:t>
            </a:r>
          </a:p>
          <a:p>
            <a:pPr lvl="1"/>
            <a:r>
              <a:rPr lang="ja-JP" altLang="en-US" sz="1800" smtClean="0"/>
              <a:t>嗜</a:t>
            </a:r>
            <a:r>
              <a:rPr lang="ja-JP" altLang="ja-JP" sz="1800" smtClean="0"/>
              <a:t>好食品</a:t>
            </a:r>
            <a:r>
              <a:rPr lang="en-US" altLang="ja-JP" sz="1800" smtClean="0"/>
              <a:t>(</a:t>
            </a:r>
            <a:r>
              <a:rPr lang="ja-JP" altLang="ja-JP" sz="1800" smtClean="0"/>
              <a:t>脂肪・糖分の高い食品</a:t>
            </a:r>
            <a:r>
              <a:rPr lang="en-US" altLang="ja-JP" sz="1800" smtClean="0"/>
              <a:t>)</a:t>
            </a:r>
            <a:r>
              <a:rPr lang="ja-JP" altLang="ja-JP" sz="1800" smtClean="0"/>
              <a:t>や</a:t>
            </a:r>
            <a:r>
              <a:rPr lang="ja-JP" altLang="en-US" sz="1800" smtClean="0"/>
              <a:t>、</a:t>
            </a:r>
            <a:r>
              <a:rPr lang="ja-JP" altLang="ja-JP" sz="1800" smtClean="0"/>
              <a:t>過食しやすい食べ物をできるだけ避ける</a:t>
            </a:r>
          </a:p>
          <a:p>
            <a:r>
              <a:rPr lang="ja-JP" altLang="ja-JP" sz="1800" smtClean="0"/>
              <a:t>友達と一緒に食べる</a:t>
            </a:r>
          </a:p>
          <a:p>
            <a:pPr lvl="1"/>
            <a:r>
              <a:rPr lang="ja-JP" altLang="ja-JP" sz="1800" smtClean="0"/>
              <a:t>報酬としてしか食べられなかった</a:t>
            </a:r>
            <a:r>
              <a:rPr lang="ja-JP" altLang="en-US" sz="1800" smtClean="0"/>
              <a:t>嗜</a:t>
            </a:r>
            <a:r>
              <a:rPr lang="ja-JP" altLang="ja-JP" sz="1800" smtClean="0"/>
              <a:t>好食品を、友達と一緒に楽しみのために食べる</a:t>
            </a:r>
          </a:p>
          <a:p>
            <a:r>
              <a:rPr lang="ja-JP" altLang="ja-JP" sz="1800" smtClean="0"/>
              <a:t>体重を正常範囲に保つ</a:t>
            </a:r>
          </a:p>
          <a:p>
            <a:pPr lvl="1"/>
            <a:r>
              <a:rPr lang="ja-JP" altLang="ja-JP" sz="1800" smtClean="0"/>
              <a:t>低体重でいると、報酬システムが過敏に働きます</a:t>
            </a:r>
          </a:p>
          <a:p>
            <a:r>
              <a:rPr lang="ja-JP" altLang="ja-JP" sz="1800" smtClean="0"/>
              <a:t>消化管運動が、神経系やホルモン分泌</a:t>
            </a:r>
            <a:r>
              <a:rPr lang="ja-JP" altLang="en-US" sz="1800" smtClean="0"/>
              <a:t>を</a:t>
            </a:r>
            <a:r>
              <a:rPr lang="ja-JP" altLang="ja-JP" sz="1800" smtClean="0"/>
              <a:t>刺激し、脳にフィードパックを与える</a:t>
            </a:r>
          </a:p>
          <a:p>
            <a:pPr lvl="1"/>
            <a:r>
              <a:rPr lang="ja-JP" altLang="en-US" sz="1800" smtClean="0"/>
              <a:t>嘔吐</a:t>
            </a:r>
            <a:r>
              <a:rPr lang="ja-JP" altLang="ja-JP" sz="1800" smtClean="0"/>
              <a:t>をすれば、食べたものは胃から小腸へと進むことができません。小腸では消化のためのさまざまなホルモンが分泌され、これらのホルモンは脳に</a:t>
            </a:r>
            <a:r>
              <a:rPr lang="ja-JP" altLang="en-US" sz="1800" smtClean="0"/>
              <a:t>食</a:t>
            </a:r>
            <a:r>
              <a:rPr lang="ja-JP" altLang="ja-JP" sz="1800" smtClean="0"/>
              <a:t>欲に対する刺激をストップしようとします。</a:t>
            </a:r>
            <a:r>
              <a:rPr lang="ja-JP" altLang="en-US" sz="1800" smtClean="0"/>
              <a:t>しか</a:t>
            </a:r>
            <a:r>
              <a:rPr lang="ja-JP" altLang="ja-JP" sz="1800" smtClean="0"/>
              <a:t>しこのようなプロセスが起きなければ、依存症のように「食べたくて食べたくてたまらない</a:t>
            </a:r>
            <a:r>
              <a:rPr lang="ja-JP" altLang="en-US" sz="1800" smtClean="0"/>
              <a:t>」</a:t>
            </a:r>
            <a:r>
              <a:rPr lang="ja-JP" altLang="ja-JP" sz="1800" smtClean="0"/>
              <a:t>という渇望が高じていくことになります</a:t>
            </a:r>
          </a:p>
        </p:txBody>
      </p:sp>
      <p:sp>
        <p:nvSpPr>
          <p:cNvPr id="34820"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4A65066-DC04-4E6B-A74B-87DC04237A26}" type="slidenum">
              <a:rPr lang="ja-JP" altLang="en-US">
                <a:cs typeface="HGゴシックE"/>
              </a:rPr>
              <a:pPr fontAlgn="base">
                <a:spcBef>
                  <a:spcPct val="0"/>
                </a:spcBef>
                <a:spcAft>
                  <a:spcPct val="0"/>
                </a:spcAft>
              </a:pPr>
              <a:t>29</a:t>
            </a:fld>
            <a:endParaRPr lang="ja-JP" altLang="en-US">
              <a:cs typeface="HGゴシックE"/>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pPr fontAlgn="auto">
              <a:spcAft>
                <a:spcPts val="0"/>
              </a:spcAft>
              <a:defRPr/>
            </a:pPr>
            <a:r>
              <a:rPr lang="ja-JP" altLang="en-US" dirty="0" smtClean="0">
                <a:cs typeface="+mj-cs"/>
              </a:rPr>
              <a:t>第</a:t>
            </a:r>
            <a:r>
              <a:rPr lang="en-US" altLang="ja-JP" dirty="0" smtClean="0">
                <a:cs typeface="+mj-cs"/>
              </a:rPr>
              <a:t>1</a:t>
            </a:r>
            <a:r>
              <a:rPr lang="ja-JP" altLang="en-US" dirty="0" smtClean="0">
                <a:cs typeface="+mj-cs"/>
              </a:rPr>
              <a:t>部　拒食に取り組む</a:t>
            </a:r>
            <a:endParaRPr lang="ja-JP" altLang="en-US" dirty="0">
              <a:cs typeface="+mj-cs"/>
            </a:endParaRPr>
          </a:p>
        </p:txBody>
      </p:sp>
      <p:sp>
        <p:nvSpPr>
          <p:cNvPr id="7" name="テキスト プレースホルダ 6"/>
          <p:cNvSpPr>
            <a:spLocks noGrp="1"/>
          </p:cNvSpPr>
          <p:nvPr>
            <p:ph type="subTitle" idx="1"/>
          </p:nvPr>
        </p:nvSpPr>
        <p:spPr/>
        <p:txBody>
          <a:bodyPr rtlCol="0">
            <a:normAutofit/>
          </a:bodyPr>
          <a:lstStyle/>
          <a:p>
            <a:pPr fontAlgn="auto">
              <a:spcAft>
                <a:spcPts val="0"/>
              </a:spcAft>
              <a:buFont typeface="Wingdings"/>
              <a:buNone/>
              <a:defRPr/>
            </a:pPr>
            <a:endParaRPr lang="ja-JP" altLang="en-US" sz="3600" dirty="0">
              <a:cs typeface="+mn-cs"/>
            </a:endParaRPr>
          </a:p>
        </p:txBody>
      </p:sp>
      <p:sp>
        <p:nvSpPr>
          <p:cNvPr id="8196"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C0E1B11-C38B-4E15-A394-3D34D1AA9367}" type="slidenum">
              <a:rPr lang="ja-JP" altLang="en-US">
                <a:cs typeface="HGゴシックE"/>
              </a:rPr>
              <a:pPr fontAlgn="base">
                <a:spcBef>
                  <a:spcPct val="0"/>
                </a:spcBef>
                <a:spcAft>
                  <a:spcPct val="0"/>
                </a:spcAft>
              </a:pPr>
              <a:t>3</a:t>
            </a:fld>
            <a:endParaRPr lang="ja-JP" altLang="en-US">
              <a:cs typeface="HGゴシックE"/>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コンテンツ プレースホルダ 2"/>
          <p:cNvSpPr>
            <a:spLocks noGrp="1"/>
          </p:cNvSpPr>
          <p:nvPr>
            <p:ph idx="1"/>
          </p:nvPr>
        </p:nvSpPr>
        <p:spPr/>
        <p:txBody>
          <a:bodyPr/>
          <a:lstStyle/>
          <a:p>
            <a:r>
              <a:rPr lang="ja-JP" altLang="ja-JP" sz="2000" smtClean="0"/>
              <a:t>小腸に長く留まって、上記のホルモン放出や脳へのフィードパックを遅らせてくれるような食べ物を食べる</a:t>
            </a:r>
            <a:endParaRPr lang="en-US" altLang="ja-JP" sz="2000" smtClean="0"/>
          </a:p>
          <a:p>
            <a:pPr lvl="1"/>
            <a:r>
              <a:rPr lang="ja-JP" altLang="ja-JP" sz="2000" smtClean="0"/>
              <a:t>低グリセミック指数食〔食後の血糖値上昇が少ない食事〕や食物繊維を多く含む食品</a:t>
            </a:r>
          </a:p>
          <a:p>
            <a:r>
              <a:rPr lang="ja-JP" altLang="ja-JP" sz="2000" smtClean="0"/>
              <a:t>食べ物や過激な運動によってではなく、楽しみそのものによって快楽物質が放出されるようにする</a:t>
            </a:r>
          </a:p>
          <a:p>
            <a:pPr lvl="1"/>
            <a:r>
              <a:rPr lang="ja-JP" altLang="ja-JP" sz="2000" smtClean="0"/>
              <a:t>趣味活動</a:t>
            </a:r>
            <a:r>
              <a:rPr lang="ja-JP" altLang="en-US" sz="2000" smtClean="0"/>
              <a:t>、触覚</a:t>
            </a:r>
            <a:r>
              <a:rPr lang="en-US" altLang="ja-JP" sz="2000" smtClean="0"/>
              <a:t>(</a:t>
            </a:r>
            <a:r>
              <a:rPr lang="ja-JP" altLang="ja-JP" sz="2000" smtClean="0"/>
              <a:t>マッサージ、リフレクソロジ一、アロマセラピーなど</a:t>
            </a:r>
            <a:r>
              <a:rPr lang="en-US" altLang="ja-JP" sz="2000" smtClean="0"/>
              <a:t>)</a:t>
            </a:r>
            <a:r>
              <a:rPr lang="ja-JP" altLang="ja-JP" sz="2000" smtClean="0"/>
              <a:t>、聴覚</a:t>
            </a:r>
            <a:r>
              <a:rPr lang="en-US" altLang="ja-JP" sz="2000" smtClean="0"/>
              <a:t>(</a:t>
            </a:r>
            <a:r>
              <a:rPr lang="ja-JP" altLang="ja-JP" sz="2000" smtClean="0"/>
              <a:t>音楽など</a:t>
            </a:r>
            <a:r>
              <a:rPr lang="en-US" altLang="ja-JP" sz="2000" smtClean="0"/>
              <a:t>)</a:t>
            </a:r>
            <a:r>
              <a:rPr lang="ja-JP" altLang="ja-JP" sz="2000" smtClean="0"/>
              <a:t>、視覚</a:t>
            </a:r>
            <a:r>
              <a:rPr lang="en-US" altLang="ja-JP" sz="2000" smtClean="0"/>
              <a:t>(</a:t>
            </a:r>
            <a:r>
              <a:rPr lang="ja-JP" altLang="ja-JP" sz="2000" smtClean="0"/>
              <a:t>深呼吸しながら平和で、楽しい光景をイメージする膜想法など</a:t>
            </a:r>
            <a:r>
              <a:rPr lang="en-US" altLang="ja-JP" sz="2000" smtClean="0"/>
              <a:t>)</a:t>
            </a:r>
            <a:r>
              <a:rPr lang="ja-JP" altLang="ja-JP" sz="2000" smtClean="0"/>
              <a:t>といった知覚システムを刺激するセラピーなどです</a:t>
            </a:r>
          </a:p>
        </p:txBody>
      </p:sp>
      <p:sp>
        <p:nvSpPr>
          <p:cNvPr id="4" name="タイトル 3"/>
          <p:cNvSpPr>
            <a:spLocks noGrp="1"/>
          </p:cNvSpPr>
          <p:nvPr>
            <p:ph type="title"/>
          </p:nvPr>
        </p:nvSpPr>
        <p:spPr/>
        <p:txBody>
          <a:bodyPr/>
          <a:lstStyle/>
          <a:p>
            <a:pPr fontAlgn="auto">
              <a:spcAft>
                <a:spcPts val="0"/>
              </a:spcAft>
              <a:defRPr/>
            </a:pPr>
            <a:endParaRPr lang="ja-JP" altLang="en-US">
              <a:cs typeface="+mj-cs"/>
            </a:endParaRPr>
          </a:p>
        </p:txBody>
      </p:sp>
      <p:sp>
        <p:nvSpPr>
          <p:cNvPr id="35844"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9035138-EFAB-43B0-B42C-592B53F087D3}" type="slidenum">
              <a:rPr lang="ja-JP" altLang="en-US">
                <a:cs typeface="HGゴシックE"/>
              </a:rPr>
              <a:pPr fontAlgn="base">
                <a:spcBef>
                  <a:spcPct val="0"/>
                </a:spcBef>
                <a:spcAft>
                  <a:spcPct val="0"/>
                </a:spcAft>
              </a:pPr>
              <a:t>30</a:t>
            </a:fld>
            <a:endParaRPr lang="ja-JP" altLang="en-US">
              <a:cs typeface="HGゴシックE"/>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normAutofit fontScale="90000"/>
          </a:bodyPr>
          <a:lstStyle/>
          <a:p>
            <a:pPr fontAlgn="auto">
              <a:spcAft>
                <a:spcPts val="0"/>
              </a:spcAft>
              <a:defRPr/>
            </a:pPr>
            <a:r>
              <a:rPr lang="ja-JP" altLang="en-US" dirty="0" smtClean="0">
                <a:cs typeface="+mj-cs"/>
              </a:rPr>
              <a:t>家族であるあなたが取るべき態度</a:t>
            </a:r>
            <a:endParaRPr lang="ja-JP" altLang="en-US" dirty="0">
              <a:cs typeface="+mj-cs"/>
            </a:endParaRPr>
          </a:p>
        </p:txBody>
      </p:sp>
      <p:sp>
        <p:nvSpPr>
          <p:cNvPr id="4" name="コンテンツ プレースホルダ 3"/>
          <p:cNvSpPr>
            <a:spLocks noGrp="1"/>
          </p:cNvSpPr>
          <p:nvPr>
            <p:ph idx="1"/>
          </p:nvPr>
        </p:nvSpPr>
        <p:spPr/>
        <p:txBody>
          <a:bodyPr rtlCol="0">
            <a:normAutofit fontScale="92500" lnSpcReduction="20000"/>
          </a:bodyPr>
          <a:lstStyle/>
          <a:p>
            <a:pPr fontAlgn="auto">
              <a:spcAft>
                <a:spcPts val="0"/>
              </a:spcAft>
              <a:buFont typeface="Wingdings"/>
              <a:buChar char="p"/>
              <a:defRPr/>
            </a:pPr>
            <a:r>
              <a:rPr lang="ja-JP" altLang="en-US" dirty="0" smtClean="0">
                <a:cs typeface="+mn-cs"/>
              </a:rPr>
              <a:t>極端な手段をとらない（食品棚に鍵をかける、家で過食禁止）</a:t>
            </a:r>
            <a:endParaRPr lang="en-US" altLang="ja-JP" dirty="0" smtClean="0">
              <a:cs typeface="+mn-cs"/>
            </a:endParaRPr>
          </a:p>
          <a:p>
            <a:pPr fontAlgn="auto">
              <a:spcAft>
                <a:spcPts val="0"/>
              </a:spcAft>
              <a:buFont typeface="Wingdings"/>
              <a:buChar char="p"/>
              <a:defRPr/>
            </a:pPr>
            <a:r>
              <a:rPr lang="ja-JP" altLang="en-US" dirty="0" smtClean="0">
                <a:cs typeface="+mn-cs"/>
              </a:rPr>
              <a:t>話し合いによって解決法をみつける</a:t>
            </a:r>
            <a:endParaRPr lang="en-US" altLang="ja-JP" dirty="0" smtClean="0">
              <a:cs typeface="+mn-cs"/>
            </a:endParaRPr>
          </a:p>
          <a:p>
            <a:pPr fontAlgn="auto">
              <a:spcAft>
                <a:spcPts val="0"/>
              </a:spcAft>
              <a:buFont typeface="Wingdings"/>
              <a:buChar char="p"/>
              <a:defRPr/>
            </a:pPr>
            <a:r>
              <a:rPr lang="ja-JP" altLang="en-US" dirty="0" smtClean="0">
                <a:cs typeface="+mn-cs"/>
              </a:rPr>
              <a:t>一定のルールを決めて守ってもらう</a:t>
            </a:r>
            <a:endParaRPr lang="en-US" altLang="ja-JP" dirty="0" smtClean="0">
              <a:cs typeface="+mn-cs"/>
            </a:endParaRPr>
          </a:p>
          <a:p>
            <a:pPr fontAlgn="auto">
              <a:spcAft>
                <a:spcPts val="0"/>
              </a:spcAft>
              <a:buFont typeface="Wingdings"/>
              <a:buChar char="p"/>
              <a:defRPr/>
            </a:pPr>
            <a:r>
              <a:rPr lang="ja-JP" altLang="en-US" dirty="0" smtClean="0">
                <a:cs typeface="+mn-cs"/>
              </a:rPr>
              <a:t>患者本人の自由意思を尊重する</a:t>
            </a:r>
            <a:endParaRPr lang="en-US" altLang="ja-JP" dirty="0" smtClean="0">
              <a:cs typeface="+mn-cs"/>
            </a:endParaRPr>
          </a:p>
          <a:p>
            <a:pPr fontAlgn="auto">
              <a:spcAft>
                <a:spcPts val="0"/>
              </a:spcAft>
              <a:buFont typeface="Wingdings"/>
              <a:buChar char="p"/>
              <a:defRPr/>
            </a:pPr>
            <a:r>
              <a:rPr lang="ja-JP" altLang="en-US" dirty="0" smtClean="0">
                <a:cs typeface="+mn-cs"/>
              </a:rPr>
              <a:t>穏やかでいること</a:t>
            </a:r>
            <a:endParaRPr lang="en-US" altLang="ja-JP" dirty="0" smtClean="0">
              <a:cs typeface="+mn-cs"/>
            </a:endParaRPr>
          </a:p>
          <a:p>
            <a:pPr fontAlgn="auto">
              <a:spcAft>
                <a:spcPts val="0"/>
              </a:spcAft>
              <a:buFont typeface="Wingdings"/>
              <a:buChar char="p"/>
              <a:defRPr/>
            </a:pPr>
            <a:r>
              <a:rPr lang="ja-JP" altLang="en-US" dirty="0" smtClean="0">
                <a:cs typeface="+mn-cs"/>
              </a:rPr>
              <a:t>極端な反応をせず、粘り強く、一貫性を保つこと</a:t>
            </a:r>
            <a:endParaRPr lang="en-US" altLang="ja-JP" dirty="0" smtClean="0">
              <a:cs typeface="+mn-cs"/>
            </a:endParaRPr>
          </a:p>
          <a:p>
            <a:pPr fontAlgn="auto">
              <a:spcAft>
                <a:spcPts val="0"/>
              </a:spcAft>
              <a:buFont typeface="Wingdings"/>
              <a:buChar char="p"/>
              <a:defRPr/>
            </a:pPr>
            <a:r>
              <a:rPr lang="ja-JP" altLang="en-US" dirty="0" smtClean="0">
                <a:cs typeface="+mn-cs"/>
              </a:rPr>
              <a:t>とるべき行動の優先順位を考える</a:t>
            </a:r>
            <a:endParaRPr lang="en-US" altLang="ja-JP" dirty="0" smtClean="0">
              <a:cs typeface="+mn-cs"/>
            </a:endParaRPr>
          </a:p>
          <a:p>
            <a:pPr fontAlgn="auto">
              <a:spcAft>
                <a:spcPts val="0"/>
              </a:spcAft>
              <a:buFont typeface="Wingdings"/>
              <a:buNone/>
              <a:defRPr/>
            </a:pPr>
            <a:r>
              <a:rPr lang="ja-JP" altLang="en-US" dirty="0" smtClean="0">
                <a:cs typeface="+mn-cs"/>
              </a:rPr>
              <a:t>　（過食？感情の爆発？自傷？）</a:t>
            </a:r>
            <a:endParaRPr lang="en-US" altLang="ja-JP" dirty="0" smtClean="0">
              <a:cs typeface="+mn-cs"/>
            </a:endParaRPr>
          </a:p>
          <a:p>
            <a:pPr fontAlgn="auto">
              <a:spcAft>
                <a:spcPts val="0"/>
              </a:spcAft>
              <a:buFont typeface="Wingdings"/>
              <a:buChar char="p"/>
              <a:defRPr/>
            </a:pPr>
            <a:endParaRPr lang="ja-JP" altLang="en-US" dirty="0">
              <a:cs typeface="+mn-cs"/>
            </a:endParaRPr>
          </a:p>
        </p:txBody>
      </p:sp>
      <p:sp>
        <p:nvSpPr>
          <p:cNvPr id="36868"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5CD8701-C7AA-4371-A0C4-7EAB92C5152C}" type="slidenum">
              <a:rPr lang="ja-JP" altLang="en-US">
                <a:cs typeface="HGゴシックE"/>
              </a:rPr>
              <a:pPr fontAlgn="base">
                <a:spcBef>
                  <a:spcPct val="0"/>
                </a:spcBef>
                <a:spcAft>
                  <a:spcPct val="0"/>
                </a:spcAft>
              </a:pPr>
              <a:t>31</a:t>
            </a:fld>
            <a:endParaRPr lang="ja-JP" altLang="en-US">
              <a:cs typeface="HGゴシックE"/>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sz="3200" dirty="0" smtClean="0">
                <a:cs typeface="+mj-cs"/>
              </a:rPr>
              <a:t>過食の プ ロ セ ス を分析する </a:t>
            </a:r>
            <a:r>
              <a:rPr lang="en-US" altLang="ja-JP" sz="1800" dirty="0" smtClean="0">
                <a:cs typeface="+mj-cs"/>
              </a:rPr>
              <a:t>( A B C </a:t>
            </a:r>
            <a:r>
              <a:rPr lang="ja-JP" altLang="en-US" sz="1800" dirty="0" smtClean="0">
                <a:cs typeface="+mj-cs"/>
              </a:rPr>
              <a:t>アプローチ法</a:t>
            </a:r>
            <a:r>
              <a:rPr lang="en-US" altLang="ja-JP" sz="1800" dirty="0" smtClean="0">
                <a:cs typeface="+mj-cs"/>
              </a:rPr>
              <a:t>)</a:t>
            </a:r>
            <a:endParaRPr lang="ja-JP" altLang="en-US" sz="1800" dirty="0">
              <a:cs typeface="+mj-cs"/>
            </a:endParaRPr>
          </a:p>
        </p:txBody>
      </p:sp>
      <p:sp>
        <p:nvSpPr>
          <p:cNvPr id="4" name="コンテンツ プレースホルダ 3"/>
          <p:cNvSpPr>
            <a:spLocks noGrp="1"/>
          </p:cNvSpPr>
          <p:nvPr>
            <p:ph idx="1"/>
          </p:nvPr>
        </p:nvSpPr>
        <p:spPr/>
        <p:txBody>
          <a:bodyPr rtlCol="0">
            <a:normAutofit fontScale="85000" lnSpcReduction="20000"/>
          </a:bodyPr>
          <a:lstStyle/>
          <a:p>
            <a:pPr fontAlgn="auto">
              <a:spcAft>
                <a:spcPts val="0"/>
              </a:spcAft>
              <a:buFont typeface="Wingdings"/>
              <a:buChar char="p"/>
              <a:defRPr/>
            </a:pPr>
            <a:r>
              <a:rPr lang="ja-JP" altLang="en-US" dirty="0" smtClean="0">
                <a:cs typeface="+mn-cs"/>
              </a:rPr>
              <a:t>過食の状況をモニターすること</a:t>
            </a:r>
            <a:endParaRPr lang="en-US" altLang="ja-JP" dirty="0" smtClean="0">
              <a:cs typeface="+mn-cs"/>
            </a:endParaRPr>
          </a:p>
          <a:p>
            <a:pPr fontAlgn="auto">
              <a:spcAft>
                <a:spcPts val="0"/>
              </a:spcAft>
              <a:buFont typeface="Wingdings"/>
              <a:buChar char="p"/>
              <a:defRPr/>
            </a:pPr>
            <a:r>
              <a:rPr lang="ja-JP" altLang="en-US" dirty="0" smtClean="0">
                <a:cs typeface="+mn-cs"/>
              </a:rPr>
              <a:t>「引き金」について</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本人にとってストレスを感じるのはどのような状況であるのかを話し合い、家族が何ができるのか聞いてみる</a:t>
            </a:r>
            <a:endParaRPr lang="en-US" altLang="ja-JP" dirty="0" smtClean="0">
              <a:cs typeface="+mn-cs"/>
            </a:endParaRPr>
          </a:p>
          <a:p>
            <a:pPr fontAlgn="auto">
              <a:spcAft>
                <a:spcPts val="0"/>
              </a:spcAft>
              <a:buFont typeface="Wingdings"/>
              <a:buChar char="p"/>
              <a:defRPr/>
            </a:pPr>
            <a:r>
              <a:rPr lang="ja-JP" altLang="en-US" dirty="0" smtClean="0">
                <a:cs typeface="+mn-cs"/>
              </a:rPr>
              <a:t>「結果」について</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家計に与える影響を無視しない</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過食をかばわない、後片付けしない</a:t>
            </a:r>
            <a:endParaRPr lang="en-US" altLang="ja-JP" dirty="0" smtClean="0">
              <a:cs typeface="+mn-cs"/>
            </a:endParaRPr>
          </a:p>
          <a:p>
            <a:pPr lvl="1" fontAlgn="auto">
              <a:spcAft>
                <a:spcPts val="0"/>
              </a:spcAft>
              <a:buClr>
                <a:schemeClr val="accent3"/>
              </a:buClr>
              <a:buFont typeface="Wingdings" pitchFamily="2" charset="2"/>
              <a:buChar char="Ø"/>
              <a:defRPr/>
            </a:pPr>
            <a:r>
              <a:rPr lang="ja-JP" altLang="en-US" dirty="0" smtClean="0">
                <a:cs typeface="+mn-cs"/>
              </a:rPr>
              <a:t>ルールを明記する</a:t>
            </a:r>
            <a:endParaRPr lang="en-US" altLang="ja-JP" dirty="0" smtClean="0">
              <a:cs typeface="+mn-cs"/>
            </a:endParaRPr>
          </a:p>
          <a:p>
            <a:pPr fontAlgn="auto">
              <a:spcAft>
                <a:spcPts val="0"/>
              </a:spcAft>
              <a:buFont typeface="Wingdings"/>
              <a:buChar char="p"/>
              <a:defRPr/>
            </a:pPr>
            <a:r>
              <a:rPr lang="ja-JP" altLang="en-US" dirty="0" smtClean="0">
                <a:cs typeface="+mn-cs"/>
              </a:rPr>
              <a:t>変わりたいと思うかどうか決めるのは本人自身であることを強調</a:t>
            </a:r>
            <a:endParaRPr lang="en-US" altLang="ja-JP" dirty="0" smtClean="0">
              <a:cs typeface="+mn-cs"/>
            </a:endParaRPr>
          </a:p>
          <a:p>
            <a:pPr fontAlgn="auto">
              <a:spcAft>
                <a:spcPts val="0"/>
              </a:spcAft>
              <a:buFont typeface="Wingdings"/>
              <a:buNone/>
              <a:defRPr/>
            </a:pPr>
            <a:r>
              <a:rPr lang="ja-JP" altLang="en-US" dirty="0" smtClean="0">
                <a:cs typeface="+mn-cs"/>
              </a:rPr>
              <a:t>　（本人に押し付けのルールは有効ではない）</a:t>
            </a:r>
            <a:endParaRPr lang="en-US" altLang="ja-JP" dirty="0" smtClean="0">
              <a:cs typeface="+mn-cs"/>
            </a:endParaRPr>
          </a:p>
          <a:p>
            <a:pPr fontAlgn="auto">
              <a:spcAft>
                <a:spcPts val="0"/>
              </a:spcAft>
              <a:buFont typeface="Wingdings"/>
              <a:buChar char="p"/>
              <a:defRPr/>
            </a:pPr>
            <a:endParaRPr lang="ja-JP" altLang="en-US" dirty="0">
              <a:cs typeface="+mn-cs"/>
            </a:endParaRPr>
          </a:p>
        </p:txBody>
      </p:sp>
      <p:sp>
        <p:nvSpPr>
          <p:cNvPr id="37892"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875F225-276B-47E8-B32D-7101271104E1}" type="slidenum">
              <a:rPr lang="ja-JP" altLang="en-US">
                <a:cs typeface="HGゴシックE"/>
              </a:rPr>
              <a:pPr fontAlgn="base">
                <a:spcBef>
                  <a:spcPct val="0"/>
                </a:spcBef>
                <a:spcAft>
                  <a:spcPct val="0"/>
                </a:spcAft>
              </a:pPr>
              <a:t>32</a:t>
            </a:fld>
            <a:endParaRPr lang="ja-JP" altLang="en-US">
              <a:cs typeface="HGゴシックE"/>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en-US" altLang="ja-JP" dirty="0" smtClean="0">
                <a:cs typeface="+mj-cs"/>
              </a:rPr>
              <a:t>ABC</a:t>
            </a:r>
            <a:r>
              <a:rPr lang="ja-JP" altLang="en-US" dirty="0" smtClean="0">
                <a:cs typeface="+mj-cs"/>
              </a:rPr>
              <a:t>アプローチ法</a:t>
            </a:r>
            <a:endParaRPr lang="ja-JP" altLang="en-US" dirty="0">
              <a:cs typeface="+mj-cs"/>
            </a:endParaRPr>
          </a:p>
        </p:txBody>
      </p:sp>
      <p:sp>
        <p:nvSpPr>
          <p:cNvPr id="38915" name="コンテンツ プレースホルダ 2"/>
          <p:cNvSpPr>
            <a:spLocks noGrp="1"/>
          </p:cNvSpPr>
          <p:nvPr>
            <p:ph idx="1"/>
          </p:nvPr>
        </p:nvSpPr>
        <p:spPr/>
        <p:txBody>
          <a:bodyPr/>
          <a:lstStyle/>
          <a:p>
            <a:r>
              <a:rPr lang="en-US" altLang="ja-JP" sz="2400" smtClean="0"/>
              <a:t>A</a:t>
            </a:r>
            <a:r>
              <a:rPr lang="ja-JP" altLang="en-US" sz="2400" smtClean="0"/>
              <a:t>：「引き金」</a:t>
            </a:r>
            <a:r>
              <a:rPr lang="en-US" altLang="ja-JP" sz="2400" smtClean="0"/>
              <a:t>Antecedents</a:t>
            </a:r>
          </a:p>
          <a:p>
            <a:r>
              <a:rPr lang="en-US" altLang="ja-JP" sz="2400" smtClean="0"/>
              <a:t>B</a:t>
            </a:r>
            <a:r>
              <a:rPr lang="ja-JP" altLang="en-US" sz="2400" smtClean="0"/>
              <a:t>：「行動」</a:t>
            </a:r>
            <a:r>
              <a:rPr lang="en-US" altLang="ja-JP" sz="2400" smtClean="0"/>
              <a:t>Behaviour</a:t>
            </a:r>
          </a:p>
          <a:p>
            <a:r>
              <a:rPr lang="en-US" altLang="ja-JP" sz="2400" smtClean="0"/>
              <a:t>C</a:t>
            </a:r>
            <a:r>
              <a:rPr lang="ja-JP" altLang="en-US" sz="2400" smtClean="0"/>
              <a:t>：「結果」</a:t>
            </a:r>
            <a:r>
              <a:rPr lang="en-US" altLang="ja-JP" sz="2400" smtClean="0"/>
              <a:t>Consequence</a:t>
            </a:r>
            <a:endParaRPr lang="ja-JP" altLang="en-US" sz="2400" smtClean="0"/>
          </a:p>
        </p:txBody>
      </p:sp>
      <p:sp>
        <p:nvSpPr>
          <p:cNvPr id="4" name="正方形/長方形 3"/>
          <p:cNvSpPr/>
          <p:nvPr/>
        </p:nvSpPr>
        <p:spPr>
          <a:xfrm>
            <a:off x="468313" y="3068638"/>
            <a:ext cx="2590800" cy="3240087"/>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正方形/長方形 6"/>
          <p:cNvSpPr/>
          <p:nvPr/>
        </p:nvSpPr>
        <p:spPr>
          <a:xfrm>
            <a:off x="3276600" y="3068638"/>
            <a:ext cx="2374900" cy="3240087"/>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 name="正方形/長方形 7"/>
          <p:cNvSpPr/>
          <p:nvPr/>
        </p:nvSpPr>
        <p:spPr>
          <a:xfrm>
            <a:off x="5867400" y="3068638"/>
            <a:ext cx="2665413" cy="3240087"/>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919" name="テキスト ボックス 8"/>
          <p:cNvSpPr txBox="1">
            <a:spLocks noChangeArrowheads="1"/>
          </p:cNvSpPr>
          <p:nvPr/>
        </p:nvSpPr>
        <p:spPr bwMode="auto">
          <a:xfrm>
            <a:off x="468313" y="3213100"/>
            <a:ext cx="2590800" cy="3138488"/>
          </a:xfrm>
          <a:prstGeom prst="rect">
            <a:avLst/>
          </a:prstGeom>
          <a:noFill/>
          <a:ln w="9525">
            <a:noFill/>
            <a:miter lim="800000"/>
            <a:headEnd/>
            <a:tailEnd/>
          </a:ln>
        </p:spPr>
        <p:txBody>
          <a:bodyPr>
            <a:spAutoFit/>
          </a:bodyPr>
          <a:lstStyle/>
          <a:p>
            <a:r>
              <a:rPr lang="en-US" altLang="ja-JP" b="1">
                <a:latin typeface="Consolas" pitchFamily="49" charset="0"/>
                <a:ea typeface="HGゴシックE"/>
              </a:rPr>
              <a:t>A</a:t>
            </a:r>
            <a:r>
              <a:rPr lang="ja-JP" altLang="en-US" b="1">
                <a:latin typeface="Consolas" pitchFamily="49" charset="0"/>
                <a:ea typeface="HGゴシックE"/>
              </a:rPr>
              <a:t>＝引き金</a:t>
            </a:r>
            <a:endParaRPr lang="en-US" altLang="ja-JP" b="1">
              <a:latin typeface="Consolas" pitchFamily="49" charset="0"/>
              <a:ea typeface="HGゴシックE"/>
            </a:endParaRPr>
          </a:p>
          <a:p>
            <a:endParaRPr lang="en-US" altLang="ja-JP">
              <a:latin typeface="Consolas" pitchFamily="49" charset="0"/>
              <a:ea typeface="HGゴシックE"/>
            </a:endParaRPr>
          </a:p>
          <a:p>
            <a:r>
              <a:rPr lang="ja-JP" altLang="en-US" b="1">
                <a:latin typeface="Consolas" pitchFamily="49" charset="0"/>
                <a:ea typeface="HGゴシックE"/>
              </a:rPr>
              <a:t>内的なきっかけ</a:t>
            </a:r>
            <a:endParaRPr lang="en-US" altLang="ja-JP" b="1">
              <a:latin typeface="Consolas" pitchFamily="49" charset="0"/>
              <a:ea typeface="HGゴシックE"/>
            </a:endParaRPr>
          </a:p>
          <a:p>
            <a:r>
              <a:rPr lang="ja-JP" altLang="en-US">
                <a:latin typeface="Consolas" pitchFamily="49" charset="0"/>
                <a:ea typeface="HGゴシックE"/>
              </a:rPr>
              <a:t>・空腹感</a:t>
            </a:r>
            <a:endParaRPr lang="en-US" altLang="ja-JP">
              <a:latin typeface="Consolas" pitchFamily="49" charset="0"/>
              <a:ea typeface="HGゴシックE"/>
            </a:endParaRPr>
          </a:p>
          <a:p>
            <a:r>
              <a:rPr lang="ja-JP" altLang="en-US">
                <a:latin typeface="Consolas" pitchFamily="49" charset="0"/>
                <a:ea typeface="HGゴシックE"/>
              </a:rPr>
              <a:t>・食事のルールを破る</a:t>
            </a:r>
            <a:endParaRPr lang="en-US" altLang="ja-JP">
              <a:latin typeface="Consolas" pitchFamily="49" charset="0"/>
              <a:ea typeface="HGゴシックE"/>
            </a:endParaRPr>
          </a:p>
          <a:p>
            <a:r>
              <a:rPr lang="ja-JP" altLang="en-US">
                <a:latin typeface="Consolas" pitchFamily="49" charset="0"/>
                <a:ea typeface="HGゴシックE"/>
              </a:rPr>
              <a:t>・不安</a:t>
            </a:r>
            <a:endParaRPr lang="en-US" altLang="ja-JP">
              <a:latin typeface="Consolas" pitchFamily="49" charset="0"/>
              <a:ea typeface="HGゴシックE"/>
            </a:endParaRPr>
          </a:p>
          <a:p>
            <a:r>
              <a:rPr lang="ja-JP" altLang="en-US">
                <a:latin typeface="Consolas" pitchFamily="49" charset="0"/>
                <a:ea typeface="HGゴシックE"/>
              </a:rPr>
              <a:t>・ネガティブな感情</a:t>
            </a:r>
            <a:endParaRPr lang="en-US" altLang="ja-JP">
              <a:latin typeface="Consolas" pitchFamily="49" charset="0"/>
              <a:ea typeface="HGゴシックE"/>
            </a:endParaRPr>
          </a:p>
          <a:p>
            <a:endParaRPr lang="en-US" altLang="ja-JP">
              <a:latin typeface="Consolas" pitchFamily="49" charset="0"/>
              <a:ea typeface="HGゴシックE"/>
            </a:endParaRPr>
          </a:p>
          <a:p>
            <a:r>
              <a:rPr lang="ja-JP" altLang="en-US" b="1">
                <a:latin typeface="Consolas" pitchFamily="49" charset="0"/>
                <a:ea typeface="HGゴシックE"/>
              </a:rPr>
              <a:t>外的なきっかけ</a:t>
            </a:r>
            <a:endParaRPr lang="en-US" altLang="ja-JP" b="1">
              <a:latin typeface="Consolas" pitchFamily="49" charset="0"/>
              <a:ea typeface="HGゴシックE"/>
            </a:endParaRPr>
          </a:p>
          <a:p>
            <a:r>
              <a:rPr lang="ja-JP" altLang="en-US">
                <a:latin typeface="Consolas" pitchFamily="49" charset="0"/>
                <a:ea typeface="HGゴシックE"/>
              </a:rPr>
              <a:t>・批判、敵意</a:t>
            </a:r>
            <a:endParaRPr lang="en-US" altLang="ja-JP">
              <a:latin typeface="Consolas" pitchFamily="49" charset="0"/>
              <a:ea typeface="HGゴシックE"/>
            </a:endParaRPr>
          </a:p>
          <a:p>
            <a:r>
              <a:rPr lang="ja-JP" altLang="en-US">
                <a:latin typeface="Consolas" pitchFamily="49" charset="0"/>
                <a:ea typeface="HGゴシックE"/>
              </a:rPr>
              <a:t>・嗜好食品</a:t>
            </a:r>
          </a:p>
        </p:txBody>
      </p:sp>
      <p:sp>
        <p:nvSpPr>
          <p:cNvPr id="38920" name="テキスト ボックス 9"/>
          <p:cNvSpPr txBox="1">
            <a:spLocks noChangeArrowheads="1"/>
          </p:cNvSpPr>
          <p:nvPr/>
        </p:nvSpPr>
        <p:spPr bwMode="auto">
          <a:xfrm>
            <a:off x="3492500" y="3429000"/>
            <a:ext cx="1943100" cy="369888"/>
          </a:xfrm>
          <a:prstGeom prst="rect">
            <a:avLst/>
          </a:prstGeom>
          <a:noFill/>
          <a:ln w="9525">
            <a:noFill/>
            <a:miter lim="800000"/>
            <a:headEnd/>
            <a:tailEnd/>
          </a:ln>
        </p:spPr>
        <p:txBody>
          <a:bodyPr>
            <a:spAutoFit/>
          </a:bodyPr>
          <a:lstStyle/>
          <a:p>
            <a:r>
              <a:rPr lang="ja-JP" altLang="en-US" b="1">
                <a:latin typeface="Consolas" pitchFamily="49" charset="0"/>
                <a:ea typeface="HGゴシックE"/>
              </a:rPr>
              <a:t>　　</a:t>
            </a:r>
            <a:r>
              <a:rPr lang="en-US" altLang="ja-JP" b="1">
                <a:latin typeface="Consolas" pitchFamily="49" charset="0"/>
                <a:ea typeface="HGゴシックE"/>
              </a:rPr>
              <a:t>B</a:t>
            </a:r>
            <a:r>
              <a:rPr lang="ja-JP" altLang="en-US" b="1">
                <a:latin typeface="Consolas" pitchFamily="49" charset="0"/>
                <a:ea typeface="HGゴシックE"/>
              </a:rPr>
              <a:t>＝過食</a:t>
            </a:r>
          </a:p>
        </p:txBody>
      </p:sp>
      <p:sp>
        <p:nvSpPr>
          <p:cNvPr id="38921" name="テキスト ボックス 10"/>
          <p:cNvSpPr txBox="1">
            <a:spLocks noChangeArrowheads="1"/>
          </p:cNvSpPr>
          <p:nvPr/>
        </p:nvSpPr>
        <p:spPr bwMode="auto">
          <a:xfrm>
            <a:off x="5867400" y="3141663"/>
            <a:ext cx="2736850" cy="2954337"/>
          </a:xfrm>
          <a:prstGeom prst="rect">
            <a:avLst/>
          </a:prstGeom>
          <a:noFill/>
          <a:ln w="9525">
            <a:noFill/>
            <a:miter lim="800000"/>
            <a:headEnd/>
            <a:tailEnd/>
          </a:ln>
        </p:spPr>
        <p:txBody>
          <a:bodyPr>
            <a:spAutoFit/>
          </a:bodyPr>
          <a:lstStyle/>
          <a:p>
            <a:r>
              <a:rPr lang="en-US" altLang="ja-JP" b="1">
                <a:latin typeface="Consolas" pitchFamily="49" charset="0"/>
                <a:ea typeface="HGゴシックE"/>
              </a:rPr>
              <a:t>C=</a:t>
            </a:r>
            <a:r>
              <a:rPr lang="ja-JP" altLang="en-US" b="1">
                <a:latin typeface="Consolas" pitchFamily="49" charset="0"/>
                <a:ea typeface="HGゴシックE"/>
              </a:rPr>
              <a:t>結果</a:t>
            </a:r>
            <a:endParaRPr lang="en-US" altLang="ja-JP" b="1">
              <a:latin typeface="Consolas" pitchFamily="49" charset="0"/>
              <a:ea typeface="HGゴシックE"/>
            </a:endParaRPr>
          </a:p>
          <a:p>
            <a:endParaRPr lang="en-US" altLang="ja-JP" b="1">
              <a:latin typeface="Consolas" pitchFamily="49" charset="0"/>
              <a:ea typeface="HGゴシックE"/>
            </a:endParaRPr>
          </a:p>
          <a:p>
            <a:r>
              <a:rPr lang="ja-JP" altLang="en-US" b="1">
                <a:latin typeface="Consolas" pitchFamily="49" charset="0"/>
                <a:ea typeface="HGゴシックE"/>
              </a:rPr>
              <a:t>プラス効果</a:t>
            </a:r>
            <a:endParaRPr lang="en-US" altLang="ja-JP" b="1">
              <a:latin typeface="Consolas" pitchFamily="49" charset="0"/>
              <a:ea typeface="HGゴシックE"/>
            </a:endParaRPr>
          </a:p>
          <a:p>
            <a:r>
              <a:rPr lang="ja-JP" altLang="en-US" sz="1200">
                <a:latin typeface="Consolas" pitchFamily="49" charset="0"/>
                <a:ea typeface="HGゴシックE"/>
              </a:rPr>
              <a:t>・消費する楽しみ</a:t>
            </a:r>
            <a:endParaRPr lang="en-US" altLang="ja-JP" sz="1200">
              <a:latin typeface="Consolas" pitchFamily="49" charset="0"/>
              <a:ea typeface="HGゴシックE"/>
            </a:endParaRPr>
          </a:p>
          <a:p>
            <a:r>
              <a:rPr lang="ja-JP" altLang="en-US" sz="1200">
                <a:latin typeface="Consolas" pitchFamily="49" charset="0"/>
                <a:ea typeface="HGゴシックE"/>
              </a:rPr>
              <a:t>・空腹感が消える</a:t>
            </a:r>
            <a:endParaRPr lang="en-US" altLang="ja-JP" sz="1200">
              <a:latin typeface="Consolas" pitchFamily="49" charset="0"/>
              <a:ea typeface="HGゴシックE"/>
            </a:endParaRPr>
          </a:p>
          <a:p>
            <a:r>
              <a:rPr lang="ja-JP" altLang="en-US" sz="1200">
                <a:latin typeface="Consolas" pitchFamily="49" charset="0"/>
                <a:ea typeface="HGゴシックE"/>
              </a:rPr>
              <a:t>・ネガティブな感情が直ちに和らぐ</a:t>
            </a:r>
            <a:endParaRPr lang="en-US" altLang="ja-JP" sz="1200">
              <a:latin typeface="Consolas" pitchFamily="49" charset="0"/>
              <a:ea typeface="HGゴシックE"/>
            </a:endParaRPr>
          </a:p>
          <a:p>
            <a:endParaRPr lang="en-US" altLang="ja-JP">
              <a:latin typeface="Consolas" pitchFamily="49" charset="0"/>
              <a:ea typeface="HGゴシックE"/>
            </a:endParaRPr>
          </a:p>
          <a:p>
            <a:r>
              <a:rPr lang="ja-JP" altLang="en-US" b="1">
                <a:latin typeface="Consolas" pitchFamily="49" charset="0"/>
                <a:ea typeface="HGゴシックE"/>
              </a:rPr>
              <a:t>マイナス効果</a:t>
            </a:r>
            <a:endParaRPr lang="en-US" altLang="ja-JP" b="1">
              <a:latin typeface="Consolas" pitchFamily="49" charset="0"/>
              <a:ea typeface="HGゴシックE"/>
            </a:endParaRPr>
          </a:p>
          <a:p>
            <a:r>
              <a:rPr lang="ja-JP" altLang="en-US" sz="1200">
                <a:latin typeface="Consolas" pitchFamily="49" charset="0"/>
                <a:ea typeface="HGゴシックE"/>
              </a:rPr>
              <a:t>・食事のルールを破り、後ろめたさ </a:t>
            </a:r>
            <a:endParaRPr lang="en-US" altLang="ja-JP" sz="1200">
              <a:latin typeface="Consolas" pitchFamily="49" charset="0"/>
              <a:ea typeface="HGゴシックE"/>
            </a:endParaRPr>
          </a:p>
          <a:p>
            <a:r>
              <a:rPr lang="en-US" altLang="ja-JP" sz="1200">
                <a:latin typeface="Consolas" pitchFamily="49" charset="0"/>
                <a:ea typeface="HGゴシックE"/>
              </a:rPr>
              <a:t>  </a:t>
            </a:r>
            <a:r>
              <a:rPr lang="ja-JP" altLang="en-US" sz="1200">
                <a:latin typeface="Consolas" pitchFamily="49" charset="0"/>
                <a:ea typeface="HGゴシックE"/>
              </a:rPr>
              <a:t>を感じる</a:t>
            </a:r>
            <a:endParaRPr lang="en-US" altLang="ja-JP" sz="1200">
              <a:latin typeface="Consolas" pitchFamily="49" charset="0"/>
              <a:ea typeface="HGゴシックE"/>
            </a:endParaRPr>
          </a:p>
          <a:p>
            <a:r>
              <a:rPr lang="ja-JP" altLang="en-US" sz="1200">
                <a:latin typeface="Consolas" pitchFamily="49" charset="0"/>
                <a:ea typeface="HGゴシックE"/>
              </a:rPr>
              <a:t>・他人を不快にさせる</a:t>
            </a:r>
            <a:endParaRPr lang="en-US" altLang="ja-JP" sz="1200">
              <a:latin typeface="Consolas" pitchFamily="49" charset="0"/>
              <a:ea typeface="HGゴシックE"/>
            </a:endParaRPr>
          </a:p>
          <a:p>
            <a:r>
              <a:rPr lang="ja-JP" altLang="en-US" sz="1200">
                <a:latin typeface="Consolas" pitchFamily="49" charset="0"/>
                <a:ea typeface="HGゴシックE"/>
              </a:rPr>
              <a:t>・お金の無駄遣い</a:t>
            </a:r>
            <a:endParaRPr lang="en-US" altLang="ja-JP" sz="1200">
              <a:latin typeface="Consolas" pitchFamily="49" charset="0"/>
              <a:ea typeface="HGゴシックE"/>
            </a:endParaRPr>
          </a:p>
          <a:p>
            <a:r>
              <a:rPr lang="ja-JP" altLang="en-US" sz="1200">
                <a:latin typeface="Consolas" pitchFamily="49" charset="0"/>
                <a:ea typeface="HGゴシックE"/>
              </a:rPr>
              <a:t>・キッチンとトイレが汚れる</a:t>
            </a:r>
            <a:endParaRPr lang="en-US" altLang="ja-JP" sz="1200">
              <a:latin typeface="Consolas" pitchFamily="49" charset="0"/>
              <a:ea typeface="HGゴシックE"/>
            </a:endParaRPr>
          </a:p>
        </p:txBody>
      </p:sp>
      <p:sp>
        <p:nvSpPr>
          <p:cNvPr id="38922" name="スライド番号プレースホルダ 1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3167853-92AD-405F-9045-8C0951309CAA}" type="slidenum">
              <a:rPr lang="ja-JP" altLang="en-US">
                <a:cs typeface="HGゴシックE"/>
              </a:rPr>
              <a:pPr fontAlgn="base">
                <a:spcBef>
                  <a:spcPct val="0"/>
                </a:spcBef>
                <a:spcAft>
                  <a:spcPct val="0"/>
                </a:spcAft>
              </a:pPr>
              <a:t>33</a:t>
            </a:fld>
            <a:endParaRPr lang="ja-JP" altLang="en-US">
              <a:cs typeface="HGゴシックE"/>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sz="3600" dirty="0" smtClean="0">
                <a:cs typeface="+mj-cs"/>
              </a:rPr>
              <a:t>変わることのプラ スとマイ ナス</a:t>
            </a:r>
            <a:endParaRPr lang="ja-JP" altLang="en-US" sz="3600" dirty="0">
              <a:cs typeface="+mj-cs"/>
            </a:endParaRPr>
          </a:p>
        </p:txBody>
      </p:sp>
      <p:sp>
        <p:nvSpPr>
          <p:cNvPr id="39939" name="コンテンツ プレースホルダ 3"/>
          <p:cNvSpPr>
            <a:spLocks noGrp="1"/>
          </p:cNvSpPr>
          <p:nvPr>
            <p:ph idx="1"/>
          </p:nvPr>
        </p:nvSpPr>
        <p:spPr/>
        <p:txBody>
          <a:bodyPr/>
          <a:lstStyle/>
          <a:p>
            <a:r>
              <a:rPr lang="ja-JP" altLang="en-US" smtClean="0"/>
              <a:t>変化に対するモチベーションは日によって上下する</a:t>
            </a:r>
            <a:endParaRPr lang="en-US" altLang="ja-JP" smtClean="0"/>
          </a:p>
          <a:p>
            <a:r>
              <a:rPr lang="ja-JP" altLang="en-US" smtClean="0"/>
              <a:t>できる限り褒めて「あなたならきっと変わることができる」と伝える</a:t>
            </a:r>
            <a:endParaRPr lang="en-US" altLang="ja-JP" smtClean="0"/>
          </a:p>
          <a:p>
            <a:r>
              <a:rPr lang="ja-JP" altLang="en-US" smtClean="0"/>
              <a:t>もし失敗しても、本人の努力を認め、もう一度トライするための手助けをしましょう（ゴールの修正も検討）</a:t>
            </a:r>
          </a:p>
        </p:txBody>
      </p:sp>
      <p:sp>
        <p:nvSpPr>
          <p:cNvPr id="39940"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590E70B-3D81-43B3-98E5-289E9961693C}" type="slidenum">
              <a:rPr lang="ja-JP" altLang="en-US">
                <a:cs typeface="HGゴシックE"/>
              </a:rPr>
              <a:pPr fontAlgn="base">
                <a:spcBef>
                  <a:spcPct val="0"/>
                </a:spcBef>
                <a:spcAft>
                  <a:spcPct val="0"/>
                </a:spcAft>
              </a:pPr>
              <a:t>34</a:t>
            </a:fld>
            <a:endParaRPr lang="ja-JP" altLang="en-US">
              <a:cs typeface="HGゴシックE"/>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現実的なゴール</a:t>
            </a:r>
            <a:endParaRPr lang="ja-JP" altLang="en-US" dirty="0">
              <a:cs typeface="+mj-cs"/>
            </a:endParaRPr>
          </a:p>
        </p:txBody>
      </p:sp>
      <p:sp>
        <p:nvSpPr>
          <p:cNvPr id="3" name="コンテンツ プレースホルダ 2"/>
          <p:cNvSpPr>
            <a:spLocks noGrp="1"/>
          </p:cNvSpPr>
          <p:nvPr>
            <p:ph idx="1"/>
          </p:nvPr>
        </p:nvSpPr>
        <p:spPr/>
        <p:txBody>
          <a:bodyPr rtlCol="0">
            <a:normAutofit fontScale="92500" lnSpcReduction="10000"/>
          </a:bodyPr>
          <a:lstStyle/>
          <a:p>
            <a:pPr fontAlgn="auto">
              <a:spcAft>
                <a:spcPts val="0"/>
              </a:spcAft>
              <a:buFont typeface="Wingdings"/>
              <a:buChar char="p"/>
              <a:defRPr/>
            </a:pPr>
            <a:r>
              <a:rPr lang="ja-JP" altLang="en-US" dirty="0" smtClean="0">
                <a:cs typeface="+mn-cs"/>
              </a:rPr>
              <a:t>目標は一夜にして全てを変えようとすることではない</a:t>
            </a:r>
            <a:endParaRPr lang="en-US" altLang="ja-JP" dirty="0" smtClean="0">
              <a:cs typeface="+mn-cs"/>
            </a:endParaRPr>
          </a:p>
          <a:p>
            <a:pPr fontAlgn="auto">
              <a:spcAft>
                <a:spcPts val="0"/>
              </a:spcAft>
              <a:buFont typeface="Wingdings"/>
              <a:buChar char="p"/>
              <a:defRPr/>
            </a:pPr>
            <a:r>
              <a:rPr lang="ja-JP" altLang="en-US" dirty="0" smtClean="0">
                <a:cs typeface="+mn-cs"/>
              </a:rPr>
              <a:t>ゴールに至るまでのプロセスを小さな段階に分け、それぞれの段階を達成しながらゆっくりと前進し、変化の地固めをして、時間をかけて治癒に向かうこと</a:t>
            </a:r>
            <a:endParaRPr lang="en-US" altLang="ja-JP" dirty="0" smtClean="0">
              <a:cs typeface="+mn-cs"/>
            </a:endParaRPr>
          </a:p>
          <a:p>
            <a:pPr fontAlgn="auto">
              <a:spcAft>
                <a:spcPts val="0"/>
              </a:spcAft>
              <a:buFont typeface="Wingdings"/>
              <a:buChar char="p"/>
              <a:defRPr/>
            </a:pPr>
            <a:r>
              <a:rPr lang="ja-JP" altLang="en-US" dirty="0" smtClean="0">
                <a:cs typeface="+mn-cs"/>
              </a:rPr>
              <a:t>現実的なゴールの設定</a:t>
            </a:r>
            <a:endParaRPr lang="en-US" altLang="ja-JP" dirty="0" smtClean="0">
              <a:cs typeface="+mn-cs"/>
            </a:endParaRPr>
          </a:p>
          <a:p>
            <a:pPr fontAlgn="auto">
              <a:spcAft>
                <a:spcPts val="0"/>
              </a:spcAft>
              <a:buFont typeface="Wingdings"/>
              <a:buNone/>
              <a:defRPr/>
            </a:pPr>
            <a:r>
              <a:rPr lang="ja-JP" altLang="en-US" dirty="0" smtClean="0">
                <a:cs typeface="+mn-cs"/>
              </a:rPr>
              <a:t>　　</a:t>
            </a:r>
            <a:r>
              <a:rPr lang="en-US" altLang="ja-JP" dirty="0" smtClean="0">
                <a:cs typeface="+mn-cs"/>
              </a:rPr>
              <a:t>e.g.</a:t>
            </a:r>
            <a:r>
              <a:rPr lang="ja-JP" altLang="en-US" dirty="0" smtClean="0">
                <a:cs typeface="+mn-cs"/>
              </a:rPr>
              <a:t>「二度と過食はしない！」</a:t>
            </a:r>
            <a:endParaRPr lang="en-US" altLang="ja-JP" dirty="0" smtClean="0">
              <a:cs typeface="+mn-cs"/>
            </a:endParaRPr>
          </a:p>
          <a:p>
            <a:pPr fontAlgn="auto">
              <a:spcAft>
                <a:spcPts val="0"/>
              </a:spcAft>
              <a:buFont typeface="Wingdings"/>
              <a:buNone/>
              <a:defRPr/>
            </a:pPr>
            <a:r>
              <a:rPr lang="ja-JP" altLang="en-US" dirty="0" smtClean="0">
                <a:cs typeface="+mn-cs"/>
              </a:rPr>
              <a:t>　</a:t>
            </a:r>
            <a:r>
              <a:rPr lang="ja-JP" altLang="en-US" sz="2200" dirty="0" smtClean="0">
                <a:cs typeface="+mn-cs"/>
              </a:rPr>
              <a:t>高すぎる目標は失敗の可能性が高い。低すぎる目標はやる気を失ってしまう</a:t>
            </a:r>
            <a:endParaRPr lang="ja-JP" altLang="en-US" sz="2200" dirty="0">
              <a:cs typeface="+mn-cs"/>
            </a:endParaRPr>
          </a:p>
        </p:txBody>
      </p:sp>
      <p:sp>
        <p:nvSpPr>
          <p:cNvPr id="40964"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542556C-8411-45DB-BFBD-3EB30D6A90DF}" type="slidenum">
              <a:rPr lang="ja-JP" altLang="en-US">
                <a:cs typeface="HGゴシックE"/>
              </a:rPr>
              <a:pPr fontAlgn="base">
                <a:spcBef>
                  <a:spcPct val="0"/>
                </a:spcBef>
                <a:spcAft>
                  <a:spcPct val="0"/>
                </a:spcAft>
              </a:pPr>
              <a:t>35</a:t>
            </a:fld>
            <a:endParaRPr lang="ja-JP" altLang="en-US">
              <a:cs typeface="HGゴシックE"/>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pPr fontAlgn="auto">
              <a:spcAft>
                <a:spcPts val="0"/>
              </a:spcAft>
              <a:defRPr/>
            </a:pPr>
            <a:r>
              <a:rPr lang="ja-JP" altLang="en-US" dirty="0" smtClean="0">
                <a:cs typeface="+mj-cs"/>
              </a:rPr>
              <a:t>最後に振り返って</a:t>
            </a:r>
            <a:endParaRPr lang="ja-JP" altLang="en-US" dirty="0">
              <a:cs typeface="+mj-cs"/>
            </a:endParaRPr>
          </a:p>
        </p:txBody>
      </p:sp>
      <p:sp>
        <p:nvSpPr>
          <p:cNvPr id="5" name="サブタイトル 4"/>
          <p:cNvSpPr>
            <a:spLocks noGrp="1"/>
          </p:cNvSpPr>
          <p:nvPr>
            <p:ph type="subTitle" idx="1"/>
          </p:nvPr>
        </p:nvSpPr>
        <p:spPr/>
        <p:txBody>
          <a:bodyPr rtlCol="0">
            <a:normAutofit/>
          </a:bodyPr>
          <a:lstStyle/>
          <a:p>
            <a:pPr fontAlgn="auto">
              <a:spcAft>
                <a:spcPts val="0"/>
              </a:spcAft>
              <a:buFont typeface="Wingdings"/>
              <a:buNone/>
              <a:defRPr/>
            </a:pPr>
            <a:endParaRPr lang="ja-JP" altLang="en-US">
              <a:cs typeface="+mn-cs"/>
            </a:endParaRPr>
          </a:p>
        </p:txBody>
      </p:sp>
      <p:sp>
        <p:nvSpPr>
          <p:cNvPr id="41988" name="スライド番号プレースホルダ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7B2A26D-D41F-4630-BF84-CC7FB75ECE42}" type="slidenum">
              <a:rPr lang="ja-JP" altLang="en-US">
                <a:cs typeface="HGゴシックE"/>
              </a:rPr>
              <a:pPr fontAlgn="base">
                <a:spcBef>
                  <a:spcPct val="0"/>
                </a:spcBef>
                <a:spcAft>
                  <a:spcPct val="0"/>
                </a:spcAft>
              </a:pPr>
              <a:t>36</a:t>
            </a:fld>
            <a:endParaRPr lang="ja-JP" altLang="en-US">
              <a:cs typeface="HGゴシックE"/>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振り返って、リラックス</a:t>
            </a:r>
            <a:endParaRPr lang="ja-JP" altLang="en-US" dirty="0">
              <a:cs typeface="+mj-cs"/>
            </a:endParaRPr>
          </a:p>
        </p:txBody>
      </p:sp>
      <p:sp>
        <p:nvSpPr>
          <p:cNvPr id="43011" name="コンテンツ プレースホルダ 2"/>
          <p:cNvSpPr>
            <a:spLocks noGrp="1"/>
          </p:cNvSpPr>
          <p:nvPr>
            <p:ph idx="1"/>
          </p:nvPr>
        </p:nvSpPr>
        <p:spPr/>
        <p:txBody>
          <a:bodyPr/>
          <a:lstStyle/>
          <a:p>
            <a:r>
              <a:rPr lang="ja-JP" altLang="en-US" smtClean="0"/>
              <a:t>本人のサポートだけでなく、家族会議を開いて家庭内のトラブルについて話し合う</a:t>
            </a:r>
            <a:endParaRPr lang="en-US" altLang="ja-JP" smtClean="0"/>
          </a:p>
          <a:p>
            <a:r>
              <a:rPr lang="ja-JP" altLang="en-US" smtClean="0"/>
              <a:t>家族が本人を長期間にわたって穏やかに、思いやりと一貫性をもってサポートするためのスタミナを養う。家族もリフレッシュが必要</a:t>
            </a:r>
          </a:p>
        </p:txBody>
      </p:sp>
      <p:sp>
        <p:nvSpPr>
          <p:cNvPr id="43012"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EDE3A67-5F40-4EF6-8A18-F4C39905371D}" type="slidenum">
              <a:rPr lang="ja-JP" altLang="en-US">
                <a:cs typeface="HGゴシックE"/>
              </a:rPr>
              <a:pPr fontAlgn="base">
                <a:spcBef>
                  <a:spcPct val="0"/>
                </a:spcBef>
                <a:spcAft>
                  <a:spcPct val="0"/>
                </a:spcAft>
              </a:pPr>
              <a:t>37</a:t>
            </a:fld>
            <a:endParaRPr lang="ja-JP" altLang="en-US">
              <a:cs typeface="HGゴシックE"/>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対応</a:t>
            </a:r>
            <a:endParaRPr lang="ja-JP" altLang="en-US" dirty="0">
              <a:cs typeface="+mj-cs"/>
            </a:endParaRPr>
          </a:p>
        </p:txBody>
      </p:sp>
      <p:sp>
        <p:nvSpPr>
          <p:cNvPr id="3" name="コンテンツ プレースホルダ 2"/>
          <p:cNvSpPr>
            <a:spLocks noGrp="1"/>
          </p:cNvSpPr>
          <p:nvPr>
            <p:ph idx="1"/>
          </p:nvPr>
        </p:nvSpPr>
        <p:spPr/>
        <p:txBody>
          <a:bodyPr rtlCol="0">
            <a:normAutofit fontScale="77500" lnSpcReduction="20000"/>
          </a:bodyPr>
          <a:lstStyle/>
          <a:p>
            <a:pPr fontAlgn="auto">
              <a:spcAft>
                <a:spcPts val="0"/>
              </a:spcAft>
              <a:buFont typeface="Wingdings"/>
              <a:buChar char="p"/>
              <a:defRPr/>
            </a:pPr>
            <a:r>
              <a:rPr lang="ja-JP" altLang="en-US" dirty="0" smtClean="0">
                <a:cs typeface="+mn-cs"/>
              </a:rPr>
              <a:t>好ましくない対応を振り返る</a:t>
            </a:r>
            <a:endParaRPr lang="en-US" altLang="ja-JP" dirty="0" smtClean="0">
              <a:cs typeface="+mn-cs"/>
            </a:endParaRPr>
          </a:p>
          <a:p>
            <a:pPr fontAlgn="auto">
              <a:spcAft>
                <a:spcPts val="0"/>
              </a:spcAft>
              <a:buFont typeface="Wingdings"/>
              <a:buNone/>
              <a:defRPr/>
            </a:pPr>
            <a:r>
              <a:rPr lang="ja-JP" altLang="en-US" dirty="0" smtClean="0">
                <a:cs typeface="+mn-cs"/>
              </a:rPr>
              <a:t>　カンガルー、サイ、ダチョウ・タイプの対応？</a:t>
            </a:r>
            <a:endParaRPr lang="en-US" altLang="ja-JP" dirty="0" smtClean="0">
              <a:cs typeface="+mn-cs"/>
            </a:endParaRPr>
          </a:p>
          <a:p>
            <a:pPr fontAlgn="auto">
              <a:spcAft>
                <a:spcPts val="0"/>
              </a:spcAft>
              <a:buFont typeface="Wingdings"/>
              <a:buChar char="p"/>
              <a:defRPr/>
            </a:pPr>
            <a:r>
              <a:rPr lang="ja-JP" altLang="en-US" dirty="0" smtClean="0">
                <a:cs typeface="+mn-cs"/>
              </a:rPr>
              <a:t>本人の努力をほめる</a:t>
            </a:r>
            <a:endParaRPr lang="en-US" altLang="ja-JP" dirty="0" smtClean="0">
              <a:cs typeface="+mn-cs"/>
            </a:endParaRPr>
          </a:p>
          <a:p>
            <a:pPr fontAlgn="auto">
              <a:spcAft>
                <a:spcPts val="0"/>
              </a:spcAft>
              <a:buFont typeface="Wingdings"/>
              <a:buChar char="p"/>
              <a:defRPr/>
            </a:pPr>
            <a:r>
              <a:rPr lang="ja-JP" altLang="en-US" dirty="0" smtClean="0">
                <a:cs typeface="+mn-cs"/>
              </a:rPr>
              <a:t>役に立つ言い回し</a:t>
            </a:r>
            <a:endParaRPr lang="en-US" altLang="ja-JP" dirty="0" smtClean="0">
              <a:cs typeface="+mn-cs"/>
            </a:endParaRPr>
          </a:p>
          <a:p>
            <a:pPr fontAlgn="auto">
              <a:spcAft>
                <a:spcPts val="0"/>
              </a:spcAft>
              <a:buFont typeface="Wingdings"/>
              <a:buNone/>
              <a:defRPr/>
            </a:pPr>
            <a:r>
              <a:rPr lang="ja-JP" altLang="en-US" dirty="0" smtClean="0">
                <a:cs typeface="+mn-cs"/>
              </a:rPr>
              <a:t>　感情を言葉や表情で表わすことは</a:t>
            </a:r>
            <a:r>
              <a:rPr lang="en-US" altLang="ja-JP" dirty="0" smtClean="0">
                <a:cs typeface="+mn-cs"/>
              </a:rPr>
              <a:t>OK</a:t>
            </a:r>
          </a:p>
          <a:p>
            <a:pPr fontAlgn="auto">
              <a:spcAft>
                <a:spcPts val="0"/>
              </a:spcAft>
              <a:buFont typeface="Wingdings"/>
              <a:buChar char="p"/>
              <a:defRPr/>
            </a:pPr>
            <a:r>
              <a:rPr lang="ja-JP" altLang="en-US" dirty="0" smtClean="0">
                <a:cs typeface="+mn-cs"/>
              </a:rPr>
              <a:t>繰り返しが大切</a:t>
            </a:r>
            <a:endParaRPr lang="en-US" altLang="ja-JP" dirty="0" smtClean="0">
              <a:cs typeface="+mn-cs"/>
            </a:endParaRPr>
          </a:p>
          <a:p>
            <a:pPr fontAlgn="auto">
              <a:spcAft>
                <a:spcPts val="0"/>
              </a:spcAft>
              <a:buFont typeface="Wingdings"/>
              <a:buNone/>
              <a:defRPr/>
            </a:pPr>
            <a:r>
              <a:rPr lang="ja-JP" altLang="en-US" dirty="0" smtClean="0">
                <a:cs typeface="+mn-cs"/>
              </a:rPr>
              <a:t>　言っても効果がないからと諦めない</a:t>
            </a:r>
            <a:endParaRPr lang="en-US" altLang="ja-JP" dirty="0" smtClean="0">
              <a:cs typeface="+mn-cs"/>
            </a:endParaRPr>
          </a:p>
          <a:p>
            <a:pPr fontAlgn="auto">
              <a:spcAft>
                <a:spcPts val="0"/>
              </a:spcAft>
              <a:buFont typeface="Wingdings"/>
              <a:buChar char="p"/>
              <a:defRPr/>
            </a:pPr>
            <a:r>
              <a:rPr lang="ja-JP" altLang="en-US" dirty="0" smtClean="0">
                <a:cs typeface="+mn-cs"/>
              </a:rPr>
              <a:t>けんかを売られても買わずにうまくかわすように</a:t>
            </a:r>
            <a:endParaRPr lang="en-US" altLang="ja-JP" dirty="0" smtClean="0">
              <a:cs typeface="+mn-cs"/>
            </a:endParaRPr>
          </a:p>
          <a:p>
            <a:pPr fontAlgn="auto">
              <a:spcAft>
                <a:spcPts val="0"/>
              </a:spcAft>
              <a:buFont typeface="Wingdings"/>
              <a:buChar char="p"/>
              <a:defRPr/>
            </a:pPr>
            <a:r>
              <a:rPr lang="ja-JP" altLang="en-US" dirty="0" smtClean="0">
                <a:cs typeface="+mn-cs"/>
              </a:rPr>
              <a:t>気休めの言葉は有害</a:t>
            </a:r>
            <a:endParaRPr lang="en-US" altLang="ja-JP" dirty="0" smtClean="0">
              <a:cs typeface="+mn-cs"/>
            </a:endParaRPr>
          </a:p>
          <a:p>
            <a:pPr fontAlgn="auto">
              <a:spcAft>
                <a:spcPts val="0"/>
              </a:spcAft>
              <a:buFont typeface="Wingdings"/>
              <a:buChar char="p"/>
              <a:defRPr/>
            </a:pPr>
            <a:r>
              <a:rPr lang="ja-JP" altLang="en-US" dirty="0" smtClean="0">
                <a:cs typeface="+mn-cs"/>
              </a:rPr>
              <a:t>許せない行動は、見て見ぬふりしない</a:t>
            </a:r>
            <a:endParaRPr lang="en-US" altLang="ja-JP" dirty="0" smtClean="0">
              <a:cs typeface="+mn-cs"/>
            </a:endParaRPr>
          </a:p>
          <a:p>
            <a:pPr fontAlgn="auto">
              <a:spcAft>
                <a:spcPts val="0"/>
              </a:spcAft>
              <a:buFont typeface="Wingdings"/>
              <a:buChar char="p"/>
              <a:defRPr/>
            </a:pPr>
            <a:r>
              <a:rPr lang="ja-JP" altLang="en-US" dirty="0" smtClean="0">
                <a:cs typeface="+mn-cs"/>
              </a:rPr>
              <a:t>励ましの言葉が重要</a:t>
            </a:r>
            <a:endParaRPr lang="en-US" altLang="ja-JP" dirty="0" smtClean="0">
              <a:cs typeface="+mn-cs"/>
            </a:endParaRPr>
          </a:p>
          <a:p>
            <a:pPr fontAlgn="auto">
              <a:spcAft>
                <a:spcPts val="0"/>
              </a:spcAft>
              <a:buFont typeface="Wingdings"/>
              <a:buChar char="p"/>
              <a:defRPr/>
            </a:pPr>
            <a:r>
              <a:rPr lang="ja-JP" altLang="en-US" dirty="0" smtClean="0">
                <a:cs typeface="+mn-cs"/>
              </a:rPr>
              <a:t>進歩や失敗を記録する</a:t>
            </a:r>
            <a:endParaRPr lang="en-US" altLang="ja-JP" dirty="0" smtClean="0">
              <a:cs typeface="+mn-cs"/>
            </a:endParaRPr>
          </a:p>
          <a:p>
            <a:pPr fontAlgn="auto">
              <a:spcAft>
                <a:spcPts val="0"/>
              </a:spcAft>
              <a:buFont typeface="Wingdings"/>
              <a:buChar char="p"/>
              <a:defRPr/>
            </a:pPr>
            <a:endParaRPr lang="ja-JP" altLang="en-US" dirty="0">
              <a:cs typeface="+mn-cs"/>
            </a:endParaRPr>
          </a:p>
        </p:txBody>
      </p:sp>
      <p:sp>
        <p:nvSpPr>
          <p:cNvPr id="44036"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52266F1-08F3-4F05-A460-D085A9FBD528}" type="slidenum">
              <a:rPr lang="ja-JP" altLang="en-US">
                <a:cs typeface="HGゴシックE"/>
              </a:rPr>
              <a:pPr fontAlgn="base">
                <a:spcBef>
                  <a:spcPct val="0"/>
                </a:spcBef>
                <a:spcAft>
                  <a:spcPct val="0"/>
                </a:spcAft>
              </a:pPr>
              <a:t>38</a:t>
            </a:fld>
            <a:endParaRPr lang="ja-JP" altLang="en-US">
              <a:cs typeface="HGゴシックE"/>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最後に</a:t>
            </a:r>
            <a:endParaRPr lang="ja-JP" altLang="en-US" dirty="0">
              <a:cs typeface="+mj-cs"/>
            </a:endParaRPr>
          </a:p>
        </p:txBody>
      </p:sp>
      <p:sp>
        <p:nvSpPr>
          <p:cNvPr id="3" name="コンテンツ プレースホルダ 2"/>
          <p:cNvSpPr>
            <a:spLocks noGrp="1"/>
          </p:cNvSpPr>
          <p:nvPr>
            <p:ph idx="1"/>
          </p:nvPr>
        </p:nvSpPr>
        <p:spPr/>
        <p:txBody>
          <a:bodyPr rtlCol="0">
            <a:normAutofit fontScale="92500" lnSpcReduction="20000"/>
          </a:bodyPr>
          <a:lstStyle/>
          <a:p>
            <a:pPr fontAlgn="auto">
              <a:spcAft>
                <a:spcPts val="0"/>
              </a:spcAft>
              <a:buFont typeface="Wingdings"/>
              <a:buChar char="p"/>
              <a:defRPr/>
            </a:pPr>
            <a:r>
              <a:rPr lang="ja-JP" altLang="en-US" dirty="0" smtClean="0">
                <a:cs typeface="+mn-cs"/>
              </a:rPr>
              <a:t>重要事項</a:t>
            </a:r>
            <a:endParaRPr lang="en-US" altLang="ja-JP" dirty="0" smtClean="0">
              <a:cs typeface="+mn-cs"/>
            </a:endParaRPr>
          </a:p>
          <a:p>
            <a:pPr fontAlgn="auto">
              <a:spcAft>
                <a:spcPts val="0"/>
              </a:spcAft>
              <a:buFont typeface="Wingdings" pitchFamily="2" charset="2"/>
              <a:buChar char="Ø"/>
              <a:defRPr/>
            </a:pPr>
            <a:r>
              <a:rPr lang="ja-JP" altLang="en-US" dirty="0" smtClean="0">
                <a:cs typeface="+mn-cs"/>
              </a:rPr>
              <a:t>穏やかに</a:t>
            </a:r>
            <a:endParaRPr lang="en-US" altLang="ja-JP" dirty="0" smtClean="0">
              <a:cs typeface="+mn-cs"/>
            </a:endParaRPr>
          </a:p>
          <a:p>
            <a:pPr fontAlgn="auto">
              <a:spcAft>
                <a:spcPts val="0"/>
              </a:spcAft>
              <a:buFont typeface="Wingdings" pitchFamily="2" charset="2"/>
              <a:buChar char="Ø"/>
              <a:defRPr/>
            </a:pPr>
            <a:r>
              <a:rPr lang="ja-JP" altLang="en-US" dirty="0" smtClean="0">
                <a:cs typeface="+mn-cs"/>
              </a:rPr>
              <a:t>一貫性を持って</a:t>
            </a:r>
            <a:endParaRPr lang="en-US" altLang="ja-JP" dirty="0" smtClean="0">
              <a:cs typeface="+mn-cs"/>
            </a:endParaRPr>
          </a:p>
          <a:p>
            <a:pPr fontAlgn="auto">
              <a:spcAft>
                <a:spcPts val="0"/>
              </a:spcAft>
              <a:buFont typeface="Wingdings" pitchFamily="2" charset="2"/>
              <a:buChar char="Ø"/>
              <a:defRPr/>
            </a:pPr>
            <a:r>
              <a:rPr lang="ja-JP" altLang="en-US" dirty="0" smtClean="0">
                <a:cs typeface="+mn-cs"/>
              </a:rPr>
              <a:t>思いやりを忘れずに</a:t>
            </a:r>
            <a:endParaRPr lang="en-US" altLang="ja-JP" dirty="0" smtClean="0">
              <a:cs typeface="+mn-cs"/>
            </a:endParaRPr>
          </a:p>
          <a:p>
            <a:pPr fontAlgn="auto">
              <a:spcAft>
                <a:spcPts val="0"/>
              </a:spcAft>
              <a:buFont typeface="Wingdings" pitchFamily="2" charset="2"/>
              <a:buChar char="Ø"/>
              <a:defRPr/>
            </a:pPr>
            <a:r>
              <a:rPr lang="ja-JP" altLang="en-US" dirty="0" smtClean="0">
                <a:cs typeface="+mn-cs"/>
              </a:rPr>
              <a:t>摂食障害を抱えるあなたの子供をいたわり、コーチすることで、自身を回復させましょう</a:t>
            </a:r>
            <a:endParaRPr lang="en-US" altLang="ja-JP" dirty="0" smtClean="0">
              <a:cs typeface="+mn-cs"/>
            </a:endParaRPr>
          </a:p>
          <a:p>
            <a:pPr fontAlgn="auto">
              <a:spcAft>
                <a:spcPts val="0"/>
              </a:spcAft>
              <a:buFont typeface="Wingdings" pitchFamily="2" charset="2"/>
              <a:buChar char="Ø"/>
              <a:defRPr/>
            </a:pPr>
            <a:r>
              <a:rPr lang="ja-JP" altLang="en-US" dirty="0" smtClean="0">
                <a:cs typeface="+mn-cs"/>
              </a:rPr>
              <a:t>本人に寄り添いながら回復への旅路を歩きぬくためには、現実的な問題解決と必要に応じたサポートを心がけて、自分自身を含めた家族全員の</a:t>
            </a:r>
            <a:r>
              <a:rPr lang="en-US" altLang="ja-JP" dirty="0" smtClean="0">
                <a:cs typeface="+mn-cs"/>
              </a:rPr>
              <a:t>QOL</a:t>
            </a:r>
            <a:r>
              <a:rPr lang="ja-JP" altLang="en-US" dirty="0" smtClean="0">
                <a:cs typeface="+mn-cs"/>
              </a:rPr>
              <a:t>に配慮してください</a:t>
            </a:r>
            <a:endParaRPr lang="ja-JP" altLang="en-US" dirty="0">
              <a:cs typeface="+mn-cs"/>
            </a:endParaRPr>
          </a:p>
        </p:txBody>
      </p:sp>
      <p:sp>
        <p:nvSpPr>
          <p:cNvPr id="45060"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51CA3AF-3157-47F5-A176-A1EB486453AB}" type="slidenum">
              <a:rPr lang="ja-JP" altLang="en-US">
                <a:cs typeface="HGゴシックE"/>
              </a:rPr>
              <a:pPr fontAlgn="base">
                <a:spcBef>
                  <a:spcPct val="0"/>
                </a:spcBef>
                <a:spcAft>
                  <a:spcPct val="0"/>
                </a:spcAft>
              </a:pPr>
              <a:t>39</a:t>
            </a:fld>
            <a:endParaRPr lang="ja-JP" altLang="en-US">
              <a:cs typeface="HGゴシックE"/>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摂食障害治療のゴール</a:t>
            </a:r>
            <a:endParaRPr lang="ja-JP" altLang="en-US" dirty="0">
              <a:cs typeface="+mj-cs"/>
            </a:endParaRPr>
          </a:p>
        </p:txBody>
      </p:sp>
      <p:sp>
        <p:nvSpPr>
          <p:cNvPr id="3" name="コンテンツ プレースホルダ 2"/>
          <p:cNvSpPr>
            <a:spLocks noGrp="1"/>
          </p:cNvSpPr>
          <p:nvPr>
            <p:ph idx="1"/>
          </p:nvPr>
        </p:nvSpPr>
        <p:spPr/>
        <p:txBody>
          <a:bodyPr rtlCol="0">
            <a:normAutofit fontScale="77500" lnSpcReduction="20000"/>
          </a:bodyPr>
          <a:lstStyle/>
          <a:p>
            <a:pPr fontAlgn="auto">
              <a:spcAft>
                <a:spcPts val="0"/>
              </a:spcAft>
              <a:buFont typeface="Wingdings"/>
              <a:buChar char="p"/>
              <a:defRPr/>
            </a:pPr>
            <a:r>
              <a:rPr lang="ja-JP" altLang="ja-JP" dirty="0" smtClean="0">
                <a:cs typeface="+mn-cs"/>
              </a:rPr>
              <a:t>食べ物や食事を本来の役割へ戻すこと</a:t>
            </a:r>
            <a:endParaRPr lang="en-US" altLang="ja-JP" dirty="0" smtClean="0">
              <a:cs typeface="+mn-cs"/>
            </a:endParaRPr>
          </a:p>
          <a:p>
            <a:pPr fontAlgn="auto">
              <a:spcAft>
                <a:spcPts val="0"/>
              </a:spcAft>
              <a:buFont typeface="Wingdings"/>
              <a:buChar char="p"/>
              <a:defRPr/>
            </a:pPr>
            <a:r>
              <a:rPr lang="ja-JP" altLang="en-US" dirty="0" smtClean="0">
                <a:cs typeface="+mn-cs"/>
              </a:rPr>
              <a:t>食べることの役割</a:t>
            </a:r>
            <a:endParaRPr lang="en-US" altLang="ja-JP" dirty="0" smtClean="0">
              <a:cs typeface="+mn-cs"/>
            </a:endParaRPr>
          </a:p>
          <a:p>
            <a:pPr fontAlgn="auto">
              <a:spcAft>
                <a:spcPts val="0"/>
              </a:spcAft>
              <a:buFont typeface="Wingdings"/>
              <a:buNone/>
              <a:defRPr/>
            </a:pPr>
            <a:r>
              <a:rPr lang="ja-JP" altLang="en-US" dirty="0" smtClean="0">
                <a:cs typeface="+mn-cs"/>
              </a:rPr>
              <a:t>　①生命を維持するための「燃料」</a:t>
            </a:r>
            <a:r>
              <a:rPr lang="ja-JP" altLang="ja-JP" dirty="0" smtClean="0">
                <a:cs typeface="+mn-cs"/>
              </a:rPr>
              <a:t>としての役割</a:t>
            </a:r>
            <a:endParaRPr lang="en-US" altLang="ja-JP" dirty="0" smtClean="0">
              <a:cs typeface="+mn-cs"/>
            </a:endParaRPr>
          </a:p>
          <a:p>
            <a:pPr fontAlgn="auto">
              <a:spcAft>
                <a:spcPts val="0"/>
              </a:spcAft>
              <a:buFont typeface="Wingdings"/>
              <a:buNone/>
              <a:defRPr/>
            </a:pPr>
            <a:r>
              <a:rPr lang="ja-JP" altLang="en-US" dirty="0" smtClean="0">
                <a:cs typeface="+mn-cs"/>
              </a:rPr>
              <a:t>　②文化において中心的な役割</a:t>
            </a:r>
            <a:endParaRPr lang="ja-JP" altLang="ja-JP" dirty="0" smtClean="0">
              <a:cs typeface="+mn-cs"/>
            </a:endParaRPr>
          </a:p>
          <a:p>
            <a:pPr lvl="1" fontAlgn="auto">
              <a:spcAft>
                <a:spcPts val="0"/>
              </a:spcAft>
              <a:buClr>
                <a:schemeClr val="accent3"/>
              </a:buClr>
              <a:buFont typeface="Wingdings"/>
              <a:buChar char="p"/>
              <a:defRPr/>
            </a:pPr>
            <a:r>
              <a:rPr lang="ja-JP" altLang="en-US" dirty="0" smtClean="0">
                <a:cs typeface="+mn-cs"/>
              </a:rPr>
              <a:t>人間の</a:t>
            </a:r>
            <a:r>
              <a:rPr lang="ja-JP" altLang="ja-JP" dirty="0" smtClean="0">
                <a:cs typeface="+mn-cs"/>
              </a:rPr>
              <a:t>活動の多くが食事を中心に回っ</a:t>
            </a:r>
            <a:r>
              <a:rPr lang="ja-JP" altLang="en-US" dirty="0" smtClean="0">
                <a:cs typeface="+mn-cs"/>
              </a:rPr>
              <a:t>ている</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治療</a:t>
            </a:r>
            <a:r>
              <a:rPr lang="ja-JP" altLang="ja-JP" dirty="0" smtClean="0">
                <a:cs typeface="+mn-cs"/>
              </a:rPr>
              <a:t>が進むにしたがい</a:t>
            </a:r>
            <a:r>
              <a:rPr lang="ja-JP" altLang="en-US" dirty="0" smtClean="0">
                <a:cs typeface="+mn-cs"/>
              </a:rPr>
              <a:t>「燃料」以上の意味を食事に見出していく必要がある</a:t>
            </a:r>
            <a:endParaRPr lang="en-US" altLang="ja-JP" dirty="0" smtClean="0">
              <a:cs typeface="+mn-cs"/>
            </a:endParaRPr>
          </a:p>
          <a:p>
            <a:pPr lvl="1" fontAlgn="auto">
              <a:spcAft>
                <a:spcPts val="0"/>
              </a:spcAft>
              <a:buClr>
                <a:schemeClr val="accent3"/>
              </a:buClr>
              <a:buFont typeface="Wingdings"/>
              <a:buNone/>
              <a:defRPr/>
            </a:pPr>
            <a:r>
              <a:rPr lang="ja-JP" altLang="en-US" dirty="0" smtClean="0">
                <a:cs typeface="+mn-cs"/>
              </a:rPr>
              <a:t>　（誕生パーティー、昼食会、バーベキュー等）</a:t>
            </a:r>
            <a:endParaRPr lang="en-US" altLang="ja-JP" dirty="0" smtClean="0">
              <a:cs typeface="+mn-cs"/>
            </a:endParaRPr>
          </a:p>
          <a:p>
            <a:pPr fontAlgn="auto">
              <a:spcAft>
                <a:spcPts val="0"/>
              </a:spcAft>
              <a:buFont typeface="Wingdings"/>
              <a:buChar char="p"/>
              <a:defRPr/>
            </a:pPr>
            <a:r>
              <a:rPr lang="ja-JP" altLang="en-US" dirty="0" smtClean="0">
                <a:cs typeface="+mn-cs"/>
              </a:rPr>
              <a:t>本人が学び直すべきステップ</a:t>
            </a:r>
            <a:endParaRPr lang="en-US" altLang="ja-JP" dirty="0" smtClean="0">
              <a:cs typeface="+mn-cs"/>
            </a:endParaRPr>
          </a:p>
          <a:p>
            <a:pPr marL="880110" lvl="1" indent="-514350" fontAlgn="auto">
              <a:spcAft>
                <a:spcPts val="0"/>
              </a:spcAft>
              <a:buClr>
                <a:schemeClr val="accent3"/>
              </a:buClr>
              <a:buFont typeface="+mj-lt"/>
              <a:buAutoNum type="arabicPeriod"/>
              <a:defRPr/>
            </a:pPr>
            <a:r>
              <a:rPr lang="ja-JP" altLang="en-US" dirty="0" smtClean="0">
                <a:cs typeface="+mn-cs"/>
              </a:rPr>
              <a:t>身体</a:t>
            </a:r>
            <a:r>
              <a:rPr lang="ja-JP" altLang="ja-JP" dirty="0" smtClean="0">
                <a:cs typeface="+mn-cs"/>
              </a:rPr>
              <a:t>の必要に従って食べる</a:t>
            </a:r>
          </a:p>
          <a:p>
            <a:pPr marL="880110" lvl="1" indent="-514350" fontAlgn="auto">
              <a:spcAft>
                <a:spcPts val="0"/>
              </a:spcAft>
              <a:buClr>
                <a:schemeClr val="accent3"/>
              </a:buClr>
              <a:buFont typeface="+mj-lt"/>
              <a:buAutoNum type="arabicPeriod"/>
              <a:defRPr/>
            </a:pPr>
            <a:r>
              <a:rPr lang="ja-JP" altLang="ja-JP" dirty="0" smtClean="0">
                <a:cs typeface="+mn-cs"/>
              </a:rPr>
              <a:t>いろいろなものを、こだわりなく食べる</a:t>
            </a:r>
          </a:p>
          <a:p>
            <a:pPr marL="880110" lvl="1" indent="-514350" fontAlgn="auto">
              <a:spcAft>
                <a:spcPts val="0"/>
              </a:spcAft>
              <a:buClr>
                <a:schemeClr val="accent3"/>
              </a:buClr>
              <a:buFont typeface="+mj-lt"/>
              <a:buAutoNum type="arabicPeriod"/>
              <a:defRPr/>
            </a:pPr>
            <a:r>
              <a:rPr lang="ja-JP" altLang="ja-JP" dirty="0" smtClean="0">
                <a:cs typeface="+mn-cs"/>
              </a:rPr>
              <a:t>他の人と一緒に楽しく食べる</a:t>
            </a:r>
            <a:r>
              <a:rPr lang="ja-JP" altLang="en-US" dirty="0" smtClean="0">
                <a:cs typeface="+mn-cs"/>
              </a:rPr>
              <a:t>、</a:t>
            </a:r>
            <a:r>
              <a:rPr lang="ja-JP" altLang="ja-JP" dirty="0" smtClean="0">
                <a:cs typeface="+mn-cs"/>
              </a:rPr>
              <a:t>つまり、「人生</a:t>
            </a:r>
            <a:r>
              <a:rPr lang="ja-JP" altLang="en-US" dirty="0" smtClean="0">
                <a:cs typeface="+mn-cs"/>
              </a:rPr>
              <a:t>」</a:t>
            </a:r>
            <a:r>
              <a:rPr lang="ja-JP" altLang="ja-JP" dirty="0" smtClean="0">
                <a:cs typeface="+mn-cs"/>
              </a:rPr>
              <a:t>という文脈において食事を捉える</a:t>
            </a:r>
          </a:p>
          <a:p>
            <a:pPr fontAlgn="auto">
              <a:spcAft>
                <a:spcPts val="0"/>
              </a:spcAft>
              <a:buFont typeface="Wingdings"/>
              <a:buChar char="p"/>
              <a:defRPr/>
            </a:pPr>
            <a:endParaRPr lang="ja-JP" altLang="en-US" dirty="0">
              <a:cs typeface="+mn-cs"/>
            </a:endParaRPr>
          </a:p>
        </p:txBody>
      </p:sp>
      <p:sp>
        <p:nvSpPr>
          <p:cNvPr id="9220"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099DABE-570B-45A6-B4E2-18A0F2D3414D}" type="slidenum">
              <a:rPr lang="ja-JP" altLang="en-US">
                <a:cs typeface="HGゴシックE"/>
              </a:rPr>
              <a:pPr fontAlgn="base">
                <a:spcBef>
                  <a:spcPct val="0"/>
                </a:spcBef>
                <a:spcAft>
                  <a:spcPct val="0"/>
                </a:spcAft>
              </a:pPr>
              <a:t>4</a:t>
            </a:fld>
            <a:endParaRPr lang="ja-JP" altLang="en-US">
              <a:cs typeface="HGゴシックE"/>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endParaRPr lang="ja-JP" altLang="en-US">
              <a:cs typeface="+mj-cs"/>
            </a:endParaRPr>
          </a:p>
        </p:txBody>
      </p:sp>
      <p:sp>
        <p:nvSpPr>
          <p:cNvPr id="3" name="コンテンツ プレースホルダ 2"/>
          <p:cNvSpPr>
            <a:spLocks noGrp="1"/>
          </p:cNvSpPr>
          <p:nvPr>
            <p:ph idx="1"/>
          </p:nvPr>
        </p:nvSpPr>
        <p:spPr/>
        <p:txBody>
          <a:bodyPr rtlCol="0">
            <a:normAutofit fontScale="92500" lnSpcReduction="20000"/>
          </a:bodyPr>
          <a:lstStyle/>
          <a:p>
            <a:pPr fontAlgn="auto">
              <a:spcAft>
                <a:spcPts val="0"/>
              </a:spcAft>
              <a:buFont typeface="Wingdings"/>
              <a:buChar char="p"/>
              <a:defRPr/>
            </a:pPr>
            <a:r>
              <a:rPr lang="ja-JP" altLang="en-US" dirty="0" smtClean="0">
                <a:cs typeface="+mn-cs"/>
              </a:rPr>
              <a:t>摂食障害を理屈で打ち負かそうとしても無駄</a:t>
            </a:r>
            <a:endParaRPr lang="en-US" altLang="ja-JP" dirty="0" smtClean="0">
              <a:cs typeface="+mn-cs"/>
            </a:endParaRPr>
          </a:p>
          <a:p>
            <a:pPr fontAlgn="auto">
              <a:spcAft>
                <a:spcPts val="0"/>
              </a:spcAft>
              <a:buFont typeface="Wingdings"/>
              <a:buChar char="p"/>
              <a:defRPr/>
            </a:pPr>
            <a:r>
              <a:rPr lang="ja-JP" altLang="en-US" dirty="0" smtClean="0">
                <a:cs typeface="+mn-cs"/>
              </a:rPr>
              <a:t>家族が変われば、病気の回復に向けて子供をコーチすることができる</a:t>
            </a:r>
            <a:endParaRPr lang="en-US" altLang="ja-JP" dirty="0" smtClean="0">
              <a:cs typeface="+mn-cs"/>
            </a:endParaRPr>
          </a:p>
          <a:p>
            <a:pPr fontAlgn="auto">
              <a:spcAft>
                <a:spcPts val="0"/>
              </a:spcAft>
              <a:buFont typeface="Wingdings" pitchFamily="2" charset="2"/>
              <a:buChar char="Ø"/>
              <a:defRPr/>
            </a:pPr>
            <a:r>
              <a:rPr lang="ja-JP" altLang="en-US" sz="2800" dirty="0" smtClean="0">
                <a:cs typeface="+mn-cs"/>
              </a:rPr>
              <a:t>会話をすること（相手の言葉にできるだけ耳を傾ける）</a:t>
            </a:r>
            <a:endParaRPr lang="en-US" altLang="ja-JP" sz="2800" dirty="0" smtClean="0">
              <a:cs typeface="+mn-cs"/>
            </a:endParaRPr>
          </a:p>
          <a:p>
            <a:pPr fontAlgn="auto">
              <a:spcAft>
                <a:spcPts val="0"/>
              </a:spcAft>
              <a:buFont typeface="Wingdings" pitchFamily="2" charset="2"/>
              <a:buChar char="Ø"/>
              <a:defRPr/>
            </a:pPr>
            <a:r>
              <a:rPr lang="ja-JP" altLang="en-US" sz="2800" dirty="0" smtClean="0">
                <a:cs typeface="+mn-cs"/>
              </a:rPr>
              <a:t>決定を下すときは、良く考えること</a:t>
            </a:r>
            <a:endParaRPr lang="en-US" altLang="ja-JP" sz="2800" dirty="0" smtClean="0">
              <a:cs typeface="+mn-cs"/>
            </a:endParaRPr>
          </a:p>
          <a:p>
            <a:pPr fontAlgn="auto">
              <a:spcAft>
                <a:spcPts val="0"/>
              </a:spcAft>
              <a:buFont typeface="Wingdings" pitchFamily="2" charset="2"/>
              <a:buChar char="Ø"/>
              <a:defRPr/>
            </a:pPr>
            <a:r>
              <a:rPr lang="ja-JP" altLang="en-US" sz="2800" dirty="0" smtClean="0">
                <a:cs typeface="+mn-cs"/>
              </a:rPr>
              <a:t>家族全員で首尾一貫したアプローチを行うための、良好なコミュニケーションとチームワーク</a:t>
            </a:r>
            <a:endParaRPr lang="en-US" altLang="ja-JP" sz="2800" dirty="0" smtClean="0">
              <a:cs typeface="+mn-cs"/>
            </a:endParaRPr>
          </a:p>
          <a:p>
            <a:pPr fontAlgn="auto">
              <a:spcAft>
                <a:spcPts val="0"/>
              </a:spcAft>
              <a:buFont typeface="Wingdings" pitchFamily="2" charset="2"/>
              <a:buChar char="Ø"/>
              <a:defRPr/>
            </a:pPr>
            <a:r>
              <a:rPr lang="ja-JP" altLang="en-US" sz="2800" dirty="0" smtClean="0">
                <a:cs typeface="+mn-cs"/>
              </a:rPr>
              <a:t>自分の中の短所を克服し、長所を伸ばすこと</a:t>
            </a:r>
            <a:endParaRPr lang="en-US" altLang="ja-JP" sz="2800" dirty="0" smtClean="0">
              <a:cs typeface="+mn-cs"/>
            </a:endParaRPr>
          </a:p>
          <a:p>
            <a:pPr fontAlgn="auto">
              <a:spcAft>
                <a:spcPts val="0"/>
              </a:spcAft>
              <a:buFont typeface="Wingdings"/>
              <a:buNone/>
              <a:defRPr/>
            </a:pPr>
            <a:r>
              <a:rPr lang="ja-JP" altLang="en-US" sz="2800" dirty="0" smtClean="0">
                <a:cs typeface="+mn-cs"/>
              </a:rPr>
              <a:t>　そのためには、友人、知人の助けを借りましょう</a:t>
            </a:r>
            <a:endParaRPr lang="en-US" altLang="ja-JP" sz="2800" dirty="0" smtClean="0">
              <a:cs typeface="+mn-cs"/>
            </a:endParaRPr>
          </a:p>
          <a:p>
            <a:pPr fontAlgn="auto">
              <a:spcAft>
                <a:spcPts val="0"/>
              </a:spcAft>
              <a:buFont typeface="Wingdings" pitchFamily="2" charset="2"/>
              <a:buChar char="Ø"/>
              <a:defRPr/>
            </a:pPr>
            <a:r>
              <a:rPr lang="ja-JP" altLang="en-US" sz="2800" dirty="0" smtClean="0">
                <a:cs typeface="+mn-cs"/>
              </a:rPr>
              <a:t>新たな課題にチャレンジする勇気と、積極的に問題解決へと向かうエネルギー</a:t>
            </a:r>
            <a:endParaRPr lang="en-US" altLang="ja-JP" sz="2800" dirty="0" smtClean="0">
              <a:cs typeface="+mn-cs"/>
            </a:endParaRPr>
          </a:p>
          <a:p>
            <a:pPr fontAlgn="auto">
              <a:spcAft>
                <a:spcPts val="0"/>
              </a:spcAft>
              <a:buFont typeface="Wingdings"/>
              <a:buChar char="p"/>
              <a:defRPr/>
            </a:pPr>
            <a:endParaRPr lang="ja-JP" altLang="en-US" dirty="0">
              <a:cs typeface="+mn-cs"/>
            </a:endParaRPr>
          </a:p>
        </p:txBody>
      </p:sp>
      <p:sp>
        <p:nvSpPr>
          <p:cNvPr id="46084"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6F2DF1D-8478-47CA-BCB0-B8E4C7CFD64F}" type="slidenum">
              <a:rPr lang="ja-JP" altLang="en-US">
                <a:cs typeface="HGゴシックE"/>
              </a:rPr>
              <a:pPr fontAlgn="base">
                <a:spcBef>
                  <a:spcPct val="0"/>
                </a:spcBef>
                <a:spcAft>
                  <a:spcPct val="0"/>
                </a:spcAft>
              </a:pPr>
              <a:t>40</a:t>
            </a:fld>
            <a:endParaRPr lang="ja-JP" altLang="en-US">
              <a:cs typeface="HGゴシックE"/>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pPr fontAlgn="auto">
              <a:spcAft>
                <a:spcPts val="0"/>
              </a:spcAft>
              <a:defRPr/>
            </a:pPr>
            <a:r>
              <a:rPr lang="ja-JP" altLang="en-US" dirty="0" smtClean="0">
                <a:cs typeface="+mj-cs"/>
              </a:rPr>
              <a:t>５回全て終了です</a:t>
            </a:r>
            <a:r>
              <a:rPr lang="en-US" altLang="ja-JP" dirty="0" smtClean="0">
                <a:cs typeface="+mj-cs"/>
              </a:rPr>
              <a:t/>
            </a:r>
            <a:br>
              <a:rPr lang="en-US" altLang="ja-JP" dirty="0" smtClean="0">
                <a:cs typeface="+mj-cs"/>
              </a:rPr>
            </a:br>
            <a:r>
              <a:rPr lang="ja-JP" altLang="en-US" dirty="0" smtClean="0">
                <a:cs typeface="+mj-cs"/>
              </a:rPr>
              <a:t>お疲れ様でした</a:t>
            </a:r>
            <a:endParaRPr lang="ja-JP" altLang="en-US" dirty="0">
              <a:cs typeface="+mj-cs"/>
            </a:endParaRPr>
          </a:p>
        </p:txBody>
      </p:sp>
      <p:sp>
        <p:nvSpPr>
          <p:cNvPr id="5" name="サブタイトル 4"/>
          <p:cNvSpPr>
            <a:spLocks noGrp="1"/>
          </p:cNvSpPr>
          <p:nvPr>
            <p:ph type="subTitle" idx="1"/>
          </p:nvPr>
        </p:nvSpPr>
        <p:spPr/>
        <p:txBody>
          <a:bodyPr rtlCol="0">
            <a:normAutofit/>
          </a:bodyPr>
          <a:lstStyle/>
          <a:p>
            <a:pPr fontAlgn="auto">
              <a:spcAft>
                <a:spcPts val="0"/>
              </a:spcAft>
              <a:buFont typeface="Wingdings"/>
              <a:buNone/>
              <a:defRPr/>
            </a:pPr>
            <a:r>
              <a:rPr lang="ja-JP" altLang="en-US" dirty="0" smtClean="0">
                <a:cs typeface="+mn-cs"/>
              </a:rPr>
              <a:t>ご家族の協力により、本人が病気を克服できることを祈っています</a:t>
            </a:r>
            <a:endParaRPr lang="ja-JP" altLang="en-US" dirty="0">
              <a:cs typeface="+mn-cs"/>
            </a:endParaRPr>
          </a:p>
        </p:txBody>
      </p:sp>
      <p:sp>
        <p:nvSpPr>
          <p:cNvPr id="47108" name="スライド番号プレースホルダ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E1EDA80-3935-4DC3-A0A3-89E5DACEF2E9}" type="slidenum">
              <a:rPr lang="ja-JP" altLang="en-US">
                <a:cs typeface="HGゴシックE"/>
              </a:rPr>
              <a:pPr fontAlgn="base">
                <a:spcBef>
                  <a:spcPct val="0"/>
                </a:spcBef>
                <a:spcAft>
                  <a:spcPct val="0"/>
                </a:spcAft>
              </a:pPr>
              <a:t>41</a:t>
            </a:fld>
            <a:endParaRPr lang="ja-JP" altLang="en-US">
              <a:cs typeface="HGゴシック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1258888" y="1187450"/>
          <a:ext cx="6768752" cy="5671185"/>
        </p:xfrm>
        <a:graphic>
          <a:graphicData uri="http://schemas.openxmlformats.org/drawingml/2006/table">
            <a:tbl>
              <a:tblPr/>
              <a:tblGrid>
                <a:gridCol w="507203"/>
                <a:gridCol w="507203"/>
                <a:gridCol w="4909007"/>
                <a:gridCol w="845339"/>
              </a:tblGrid>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8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r>
                        <a:rPr lang="en-GB" sz="2800" b="1" i="0" u="none" strike="noStrike" dirty="0">
                          <a:solidFill>
                            <a:srgbClr val="000000"/>
                          </a:solidFill>
                          <a:latin typeface="ＭＳ Ｐゴシック"/>
                        </a:rPr>
                        <a:t>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2000" b="1" i="0" u="none" strike="noStrike" dirty="0">
                          <a:solidFill>
                            <a:srgbClr val="000000"/>
                          </a:solidFill>
                          <a:latin typeface="ＭＳ Ｐゴシック"/>
                        </a:rPr>
                        <a:t>食事と食行動の役割を考える</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800" b="1"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ctr" fontAlgn="ctr"/>
                      <a:r>
                        <a:rPr lang="ja-JP" altLang="en-US" sz="2000" b="1" i="0" u="none" strike="noStrike" dirty="0">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r>
                        <a:rPr lang="en-GB" sz="2800" b="1" i="0" u="none" strike="noStrike" dirty="0">
                          <a:solidFill>
                            <a:srgbClr val="000000"/>
                          </a:solidFill>
                          <a:latin typeface="ＭＳ Ｐゴシック"/>
                        </a:rPr>
                        <a:t>B</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2000" b="1" i="0" u="none" strike="noStrike" dirty="0">
                          <a:solidFill>
                            <a:srgbClr val="000000"/>
                          </a:solidFill>
                          <a:latin typeface="ＭＳ Ｐゴシック"/>
                        </a:rPr>
                        <a:t>食事をどう変えるか考える</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800" b="1"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ctr" fontAlgn="ctr"/>
                      <a:r>
                        <a:rPr lang="ja-JP" altLang="en-US" sz="2000" b="1" i="0" u="none" strike="noStrike" dirty="0">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r>
                        <a:rPr lang="en-GB" sz="2800" b="1" i="0" u="none" strike="noStrike" dirty="0">
                          <a:solidFill>
                            <a:srgbClr val="000000"/>
                          </a:solidFill>
                          <a:latin typeface="ＭＳ Ｐゴシック"/>
                        </a:rPr>
                        <a:t>C</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2000" b="1" i="0" u="none" strike="noStrike" dirty="0">
                          <a:solidFill>
                            <a:srgbClr val="000000"/>
                          </a:solidFill>
                          <a:latin typeface="ＭＳ Ｐゴシック"/>
                        </a:rPr>
                        <a:t>摂食障害のルールを客観的に眺める</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800" b="1"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ctr" fontAlgn="ctr"/>
                      <a:r>
                        <a:rPr lang="ja-JP" altLang="en-US" sz="2000" b="1" i="0" u="none" strike="noStrike" dirty="0">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r>
                        <a:rPr lang="en-GB" sz="2800" b="1" i="0" u="none" strike="noStrike" dirty="0">
                          <a:solidFill>
                            <a:srgbClr val="000000"/>
                          </a:solidFill>
                          <a:latin typeface="ＭＳ Ｐゴシック"/>
                        </a:rPr>
                        <a:t>E</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2000" b="1" i="0" u="none" strike="noStrike" dirty="0">
                          <a:solidFill>
                            <a:srgbClr val="000000"/>
                          </a:solidFill>
                          <a:latin typeface="ＭＳ Ｐゴシック"/>
                        </a:rPr>
                        <a:t>食事を実行する</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800" b="1"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ctr" fontAlgn="ctr"/>
                      <a:r>
                        <a:rPr lang="ja-JP" altLang="en-US" sz="2000" b="1" i="0" u="none" strike="noStrike" dirty="0">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r>
                        <a:rPr lang="en-GB" sz="2800" b="1" i="0" u="none" strike="noStrike" dirty="0">
                          <a:solidFill>
                            <a:srgbClr val="000000"/>
                          </a:solidFill>
                          <a:latin typeface="ＭＳ Ｐゴシック"/>
                        </a:rPr>
                        <a:t>F</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2000" b="1" i="0" u="none" strike="noStrike" dirty="0">
                          <a:solidFill>
                            <a:srgbClr val="000000"/>
                          </a:solidFill>
                          <a:latin typeface="ＭＳ Ｐゴシック"/>
                        </a:rPr>
                        <a:t>食事をサポートする</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800" b="1"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ctr" fontAlgn="ctr"/>
                      <a:r>
                        <a:rPr lang="ja-JP" altLang="en-US" sz="2000" b="1" i="0" u="none" strike="noStrike" dirty="0">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r>
                        <a:rPr lang="en-GB" sz="2800" b="1" i="0" u="none" strike="noStrike" dirty="0">
                          <a:solidFill>
                            <a:srgbClr val="000000"/>
                          </a:solidFill>
                          <a:latin typeface="ＭＳ Ｐゴシック"/>
                        </a:rPr>
                        <a:t>G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2000" b="1" i="0" u="none" strike="noStrike" dirty="0">
                          <a:solidFill>
                            <a:srgbClr val="000000"/>
                          </a:solidFill>
                          <a:latin typeface="ＭＳ Ｐゴシック"/>
                        </a:rPr>
                        <a:t>ハーフ・サポートする</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r>
              <a:tr h="416195">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8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0" b="0" i="0" u="none" strike="noStrike" dirty="0">
                        <a:solidFill>
                          <a:srgbClr val="000000"/>
                        </a:solidFill>
                        <a:latin typeface="ＭＳ Ｐゴシック"/>
                      </a:endParaRPr>
                    </a:p>
                  </a:txBody>
                  <a:tcPr marL="9525" marR="9525" marT="9525" marB="0" anchor="ctr">
                    <a:lnL>
                      <a:noFill/>
                    </a:lnL>
                    <a:lnR>
                      <a:noFill/>
                    </a:lnR>
                    <a:lnT>
                      <a:noFill/>
                    </a:lnT>
                    <a:lnB>
                      <a:noFill/>
                    </a:lnB>
                  </a:tcPr>
                </a:tc>
              </a:tr>
            </a:tbl>
          </a:graphicData>
        </a:graphic>
      </p:graphicFrame>
      <p:sp>
        <p:nvSpPr>
          <p:cNvPr id="6" name="タイトル 5"/>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回復のためのステップ</a:t>
            </a:r>
            <a:endParaRPr lang="ja-JP" altLang="en-US" dirty="0">
              <a:cs typeface="+mj-cs"/>
            </a:endParaRPr>
          </a:p>
        </p:txBody>
      </p:sp>
      <p:sp>
        <p:nvSpPr>
          <p:cNvPr id="10320"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78DCA10-CD51-4DF5-BD58-0BDFD259C53D}" type="slidenum">
              <a:rPr lang="ja-JP" altLang="en-US">
                <a:cs typeface="HGゴシックE"/>
              </a:rPr>
              <a:pPr fontAlgn="base">
                <a:spcBef>
                  <a:spcPct val="0"/>
                </a:spcBef>
                <a:spcAft>
                  <a:spcPct val="0"/>
                </a:spcAft>
              </a:pPr>
              <a:t>5</a:t>
            </a:fld>
            <a:endParaRPr lang="ja-JP" altLang="en-US">
              <a:cs typeface="HGゴシックE"/>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en-US" altLang="ja-JP" dirty="0" smtClean="0">
                <a:cs typeface="+mj-cs"/>
              </a:rPr>
              <a:t>A.</a:t>
            </a:r>
            <a:r>
              <a:rPr lang="ja-JP" altLang="en-US" dirty="0" smtClean="0">
                <a:cs typeface="+mj-cs"/>
              </a:rPr>
              <a:t>食事と食行動の役割を考える</a:t>
            </a:r>
            <a:endParaRPr lang="ja-JP" altLang="en-US" dirty="0">
              <a:cs typeface="+mj-cs"/>
            </a:endParaRPr>
          </a:p>
        </p:txBody>
      </p:sp>
      <p:sp>
        <p:nvSpPr>
          <p:cNvPr id="3" name="コンテンツ プレースホルダ 2"/>
          <p:cNvSpPr>
            <a:spLocks noGrp="1"/>
          </p:cNvSpPr>
          <p:nvPr>
            <p:ph idx="1"/>
          </p:nvPr>
        </p:nvSpPr>
        <p:spPr/>
        <p:txBody>
          <a:bodyPr rtlCol="0">
            <a:normAutofit fontScale="70000" lnSpcReduction="20000"/>
          </a:bodyPr>
          <a:lstStyle/>
          <a:p>
            <a:pPr fontAlgn="auto">
              <a:spcAft>
                <a:spcPts val="0"/>
              </a:spcAft>
              <a:buFont typeface="Wingdings"/>
              <a:buChar char="p"/>
              <a:defRPr/>
            </a:pPr>
            <a:r>
              <a:rPr lang="ja-JP" altLang="en-US" dirty="0" smtClean="0">
                <a:cs typeface="+mn-cs"/>
              </a:rPr>
              <a:t>食べるべきかどうかについて、議論の余地はない。身体は食べ物を求めている</a:t>
            </a:r>
            <a:endParaRPr lang="en-US" altLang="ja-JP" dirty="0" smtClean="0">
              <a:cs typeface="+mn-cs"/>
            </a:endParaRPr>
          </a:p>
          <a:p>
            <a:pPr fontAlgn="auto">
              <a:spcAft>
                <a:spcPts val="0"/>
              </a:spcAft>
              <a:buFont typeface="Wingdings"/>
              <a:buNone/>
              <a:defRPr/>
            </a:pPr>
            <a:endParaRPr lang="en-US" altLang="ja-JP" dirty="0" smtClean="0">
              <a:cs typeface="+mn-cs"/>
            </a:endParaRPr>
          </a:p>
          <a:p>
            <a:pPr fontAlgn="auto">
              <a:spcAft>
                <a:spcPts val="0"/>
              </a:spcAft>
              <a:buFont typeface="Wingdings"/>
              <a:buChar char="p"/>
              <a:defRPr/>
            </a:pPr>
            <a:r>
              <a:rPr lang="ja-JP" altLang="en-US" dirty="0" smtClean="0">
                <a:cs typeface="+mn-cs"/>
              </a:rPr>
              <a:t>でも拒食を続ける「報酬」とは・・・</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拒食症でいると安心できる。セルフ・コントロールができていると感じられる</a:t>
            </a:r>
          </a:p>
          <a:p>
            <a:pPr lvl="1" fontAlgn="auto">
              <a:spcAft>
                <a:spcPts val="0"/>
              </a:spcAft>
              <a:buClr>
                <a:schemeClr val="accent3"/>
              </a:buClr>
              <a:buFont typeface="Wingdings"/>
              <a:buChar char="p"/>
              <a:defRPr/>
            </a:pPr>
            <a:r>
              <a:rPr lang="ja-JP" altLang="ja-JP" dirty="0" smtClean="0">
                <a:cs typeface="+mn-cs"/>
              </a:rPr>
              <a:t>拒食症でいると、私の苦しみを周囲にわかってもらえる</a:t>
            </a:r>
          </a:p>
          <a:p>
            <a:pPr lvl="1" fontAlgn="auto">
              <a:spcAft>
                <a:spcPts val="0"/>
              </a:spcAft>
              <a:buClr>
                <a:schemeClr val="accent3"/>
              </a:buClr>
              <a:buFont typeface="Wingdings"/>
              <a:buChar char="p"/>
              <a:defRPr/>
            </a:pPr>
            <a:r>
              <a:rPr lang="ja-JP" altLang="ja-JP" dirty="0" smtClean="0">
                <a:cs typeface="+mn-cs"/>
              </a:rPr>
              <a:t>拒食症でいると、大人にならないですむ。責任を負わずにすむ</a:t>
            </a:r>
            <a:endParaRPr lang="en-US" altLang="ja-JP" dirty="0" smtClean="0">
              <a:cs typeface="+mn-cs"/>
            </a:endParaRPr>
          </a:p>
          <a:p>
            <a:pPr lvl="1" fontAlgn="auto">
              <a:spcAft>
                <a:spcPts val="0"/>
              </a:spcAft>
              <a:buClr>
                <a:schemeClr val="accent3"/>
              </a:buClr>
              <a:buFont typeface="Wingdings"/>
              <a:buNone/>
              <a:defRPr/>
            </a:pPr>
            <a:endParaRPr lang="ja-JP" altLang="ja-JP" dirty="0" smtClean="0">
              <a:cs typeface="+mn-cs"/>
            </a:endParaRPr>
          </a:p>
          <a:p>
            <a:pPr fontAlgn="auto">
              <a:spcAft>
                <a:spcPts val="0"/>
              </a:spcAft>
              <a:buFont typeface="Wingdings"/>
              <a:buChar char="p"/>
              <a:defRPr/>
            </a:pPr>
            <a:r>
              <a:rPr lang="ja-JP" altLang="en-US" dirty="0" smtClean="0">
                <a:cs typeface="+mn-cs"/>
              </a:rPr>
              <a:t>長期に及ぶと高度に習慣化してしまうため、上記のような報酬に代わる方法を一緒に探していく必要がある</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穏やかさと一貫性、思いやり</a:t>
            </a:r>
            <a:r>
              <a:rPr lang="ja-JP" altLang="en-US" dirty="0" smtClean="0">
                <a:cs typeface="+mn-cs"/>
              </a:rPr>
              <a:t>が必要</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効果的なコミュニケーションとストレス対処法を一緒に考える</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問題解決能力を高めるためのコーチをする</a:t>
            </a:r>
          </a:p>
          <a:p>
            <a:pPr lvl="1" fontAlgn="auto">
              <a:spcAft>
                <a:spcPts val="0"/>
              </a:spcAft>
              <a:buClr>
                <a:schemeClr val="accent3"/>
              </a:buClr>
              <a:buFont typeface="Wingdings"/>
              <a:buChar char="p"/>
              <a:defRPr/>
            </a:pPr>
            <a:r>
              <a:rPr lang="ja-JP" altLang="ja-JP" dirty="0" smtClean="0">
                <a:cs typeface="+mn-cs"/>
              </a:rPr>
              <a:t>柔軟性を高め</a:t>
            </a:r>
            <a:r>
              <a:rPr lang="ja-JP" altLang="en-US" dirty="0" smtClean="0">
                <a:cs typeface="+mn-cs"/>
              </a:rPr>
              <a:t>、</a:t>
            </a:r>
            <a:r>
              <a:rPr lang="ja-JP" altLang="ja-JP" dirty="0" smtClean="0">
                <a:cs typeface="+mn-cs"/>
              </a:rPr>
              <a:t>ものごとをより大きな視野で眺めるようにする</a:t>
            </a:r>
          </a:p>
          <a:p>
            <a:pPr lvl="1" fontAlgn="auto">
              <a:spcAft>
                <a:spcPts val="0"/>
              </a:spcAft>
              <a:buClr>
                <a:schemeClr val="accent3"/>
              </a:buClr>
              <a:buFont typeface="Wingdings"/>
              <a:buChar char="p"/>
              <a:defRPr/>
            </a:pPr>
            <a:endParaRPr lang="ja-JP" altLang="ja-JP" dirty="0" smtClean="0">
              <a:cs typeface="+mn-cs"/>
            </a:endParaRPr>
          </a:p>
          <a:p>
            <a:pPr lvl="1" fontAlgn="auto">
              <a:spcAft>
                <a:spcPts val="0"/>
              </a:spcAft>
              <a:buClr>
                <a:schemeClr val="accent3"/>
              </a:buClr>
              <a:buFont typeface="Wingdings"/>
              <a:buChar char="p"/>
              <a:defRPr/>
            </a:pPr>
            <a:endParaRPr lang="ja-JP" altLang="en-US" dirty="0">
              <a:cs typeface="+mn-cs"/>
            </a:endParaRPr>
          </a:p>
        </p:txBody>
      </p:sp>
      <p:sp>
        <p:nvSpPr>
          <p:cNvPr id="11268"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90545B2-128D-4EC2-878A-ED80FBAD071E}" type="slidenum">
              <a:rPr lang="ja-JP" altLang="en-US">
                <a:cs typeface="HGゴシックE"/>
              </a:rPr>
              <a:pPr fontAlgn="base">
                <a:spcBef>
                  <a:spcPct val="0"/>
                </a:spcBef>
                <a:spcAft>
                  <a:spcPct val="0"/>
                </a:spcAft>
              </a:pPr>
              <a:t>6</a:t>
            </a:fld>
            <a:endParaRPr lang="ja-JP" altLang="en-US">
              <a:cs typeface="HGゴシックE"/>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562074"/>
          </a:xfrm>
        </p:spPr>
        <p:txBody>
          <a:bodyPr>
            <a:normAutofit fontScale="90000"/>
          </a:bodyPr>
          <a:lstStyle/>
          <a:p>
            <a:pPr fontAlgn="auto">
              <a:spcAft>
                <a:spcPts val="0"/>
              </a:spcAft>
              <a:defRPr/>
            </a:pPr>
            <a:r>
              <a:rPr lang="ja-JP" altLang="en-US" dirty="0" smtClean="0">
                <a:cs typeface="+mj-cs"/>
              </a:rPr>
              <a:t>拒食症の維持システム</a:t>
            </a:r>
            <a:endParaRPr lang="ja-JP" altLang="en-US" dirty="0">
              <a:cs typeface="+mj-cs"/>
            </a:endParaRPr>
          </a:p>
        </p:txBody>
      </p:sp>
      <p:pic>
        <p:nvPicPr>
          <p:cNvPr id="12291" name="コンテンツ プレースホルダ 4" descr="拒食の維持システム.png"/>
          <p:cNvPicPr>
            <a:picLocks noGrp="1" noChangeAspect="1"/>
          </p:cNvPicPr>
          <p:nvPr>
            <p:ph idx="1"/>
          </p:nvPr>
        </p:nvPicPr>
        <p:blipFill>
          <a:blip r:embed="rId3" cstate="print"/>
          <a:srcRect/>
          <a:stretch>
            <a:fillRect/>
          </a:stretch>
        </p:blipFill>
        <p:spPr>
          <a:xfrm>
            <a:off x="1403350" y="981075"/>
            <a:ext cx="6264275" cy="5876925"/>
          </a:xfrm>
        </p:spPr>
      </p:pic>
      <p:sp>
        <p:nvSpPr>
          <p:cNvPr id="12292"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303C5E4-774E-4931-B2D2-73EA06145F32}" type="slidenum">
              <a:rPr lang="ja-JP" altLang="en-US">
                <a:cs typeface="HGゴシックE"/>
              </a:rPr>
              <a:pPr fontAlgn="base">
                <a:spcBef>
                  <a:spcPct val="0"/>
                </a:spcBef>
                <a:spcAft>
                  <a:spcPct val="0"/>
                </a:spcAft>
              </a:pPr>
              <a:t>7</a:t>
            </a:fld>
            <a:endParaRPr lang="ja-JP" altLang="en-US">
              <a:cs typeface="HGゴシックE"/>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食事に関するルール</a:t>
            </a:r>
            <a:endParaRPr lang="ja-JP" altLang="en-US" dirty="0">
              <a:cs typeface="+mj-cs"/>
            </a:endParaRPr>
          </a:p>
        </p:txBody>
      </p:sp>
      <p:sp>
        <p:nvSpPr>
          <p:cNvPr id="4" name="コンテンツ プレースホルダ 3"/>
          <p:cNvSpPr>
            <a:spLocks noGrp="1"/>
          </p:cNvSpPr>
          <p:nvPr>
            <p:ph idx="1"/>
          </p:nvPr>
        </p:nvSpPr>
        <p:spPr/>
        <p:txBody>
          <a:bodyPr rtlCol="0">
            <a:normAutofit fontScale="70000" lnSpcReduction="20000"/>
          </a:bodyPr>
          <a:lstStyle/>
          <a:p>
            <a:pPr lvl="1" fontAlgn="auto">
              <a:spcAft>
                <a:spcPts val="0"/>
              </a:spcAft>
              <a:buClr>
                <a:schemeClr val="accent3"/>
              </a:buClr>
              <a:buFont typeface="Wingdings"/>
              <a:buChar char="p"/>
              <a:defRPr/>
            </a:pPr>
            <a:r>
              <a:rPr lang="ja-JP" altLang="ja-JP" dirty="0" smtClean="0">
                <a:cs typeface="+mn-cs"/>
              </a:rPr>
              <a:t>「これを食べると太るから食べてはいけない」</a:t>
            </a:r>
          </a:p>
          <a:p>
            <a:pPr lvl="1" fontAlgn="auto">
              <a:spcAft>
                <a:spcPts val="0"/>
              </a:spcAft>
              <a:buClr>
                <a:schemeClr val="accent3"/>
              </a:buClr>
              <a:buFont typeface="Wingdings"/>
              <a:buChar char="p"/>
              <a:defRPr/>
            </a:pPr>
            <a:r>
              <a:rPr lang="ja-JP" altLang="ja-JP" dirty="0" smtClean="0">
                <a:cs typeface="+mn-cs"/>
              </a:rPr>
              <a:t>「一口ごとに</a:t>
            </a:r>
            <a:r>
              <a:rPr lang="en-US" altLang="ja-JP" dirty="0" smtClean="0">
                <a:cs typeface="+mn-cs"/>
              </a:rPr>
              <a:t>15</a:t>
            </a:r>
            <a:r>
              <a:rPr lang="ja-JP" altLang="ja-JP" dirty="0" smtClean="0">
                <a:cs typeface="+mn-cs"/>
              </a:rPr>
              <a:t>回噛まないといけない」</a:t>
            </a:r>
          </a:p>
          <a:p>
            <a:pPr lvl="1" fontAlgn="auto">
              <a:spcAft>
                <a:spcPts val="0"/>
              </a:spcAft>
              <a:buClr>
                <a:schemeClr val="accent3"/>
              </a:buClr>
              <a:buFont typeface="Wingdings"/>
              <a:buChar char="p"/>
              <a:defRPr/>
            </a:pPr>
            <a:r>
              <a:rPr lang="ja-JP" altLang="ja-JP" dirty="0" smtClean="0">
                <a:cs typeface="+mn-cs"/>
              </a:rPr>
              <a:t>「野菜、タンパク質、炭水化物の順に食べなければならない」</a:t>
            </a:r>
          </a:p>
          <a:p>
            <a:pPr lvl="1" fontAlgn="auto">
              <a:spcAft>
                <a:spcPts val="0"/>
              </a:spcAft>
              <a:buClr>
                <a:schemeClr val="accent3"/>
              </a:buClr>
              <a:buFont typeface="Wingdings"/>
              <a:buChar char="p"/>
              <a:defRPr/>
            </a:pPr>
            <a:r>
              <a:rPr lang="ja-JP" altLang="ja-JP" dirty="0" smtClean="0">
                <a:cs typeface="+mn-cs"/>
              </a:rPr>
              <a:t>「脂肪を食べると体重が一気に増えてしまう」</a:t>
            </a:r>
          </a:p>
          <a:p>
            <a:pPr lvl="1" fontAlgn="auto">
              <a:spcAft>
                <a:spcPts val="0"/>
              </a:spcAft>
              <a:buClr>
                <a:schemeClr val="accent3"/>
              </a:buClr>
              <a:buFont typeface="Wingdings"/>
              <a:buChar char="p"/>
              <a:defRPr/>
            </a:pPr>
            <a:r>
              <a:rPr lang="ja-JP" altLang="ja-JP" dirty="0" smtClean="0">
                <a:cs typeface="+mn-cs"/>
              </a:rPr>
              <a:t>「赤い食べ物は毒になるので食べられない」</a:t>
            </a:r>
          </a:p>
          <a:p>
            <a:pPr lvl="1" fontAlgn="auto">
              <a:spcAft>
                <a:spcPts val="0"/>
              </a:spcAft>
              <a:buClr>
                <a:schemeClr val="accent3"/>
              </a:buClr>
              <a:buFont typeface="Wingdings"/>
              <a:buChar char="p"/>
              <a:defRPr/>
            </a:pPr>
            <a:r>
              <a:rPr lang="ja-JP" altLang="ja-JP" dirty="0" smtClean="0">
                <a:cs typeface="+mn-cs"/>
              </a:rPr>
              <a:t>「勉強しなかったら、晩ごはんを食べてはいけない」</a:t>
            </a:r>
          </a:p>
          <a:p>
            <a:pPr lvl="1" fontAlgn="auto">
              <a:spcAft>
                <a:spcPts val="0"/>
              </a:spcAft>
              <a:buClr>
                <a:schemeClr val="accent3"/>
              </a:buClr>
              <a:buFont typeface="Wingdings"/>
              <a:buChar char="p"/>
              <a:defRPr/>
            </a:pPr>
            <a:r>
              <a:rPr lang="ja-JP" altLang="ja-JP" dirty="0" smtClean="0">
                <a:cs typeface="+mn-cs"/>
              </a:rPr>
              <a:t>「いつでもお皿にちょっとだけ残さないとだめ」</a:t>
            </a:r>
          </a:p>
          <a:p>
            <a:pPr lvl="1" fontAlgn="auto">
              <a:spcAft>
                <a:spcPts val="0"/>
              </a:spcAft>
              <a:buClr>
                <a:schemeClr val="accent3"/>
              </a:buClr>
              <a:buFont typeface="Wingdings"/>
              <a:buChar char="p"/>
              <a:defRPr/>
            </a:pPr>
            <a:r>
              <a:rPr lang="ja-JP" altLang="ja-JP" dirty="0" smtClean="0">
                <a:cs typeface="+mn-cs"/>
              </a:rPr>
              <a:t>「私が食べるものは必ず熱くないとだめ」</a:t>
            </a:r>
          </a:p>
          <a:p>
            <a:pPr lvl="1" fontAlgn="auto">
              <a:spcAft>
                <a:spcPts val="0"/>
              </a:spcAft>
              <a:buClr>
                <a:schemeClr val="accent3"/>
              </a:buClr>
              <a:buFont typeface="Wingdings"/>
              <a:buChar char="p"/>
              <a:defRPr/>
            </a:pPr>
            <a:r>
              <a:rPr lang="ja-JP" altLang="ja-JP" dirty="0" smtClean="0">
                <a:cs typeface="+mn-cs"/>
              </a:rPr>
              <a:t>「私はだめな子だから食べてはいけない」</a:t>
            </a:r>
          </a:p>
          <a:p>
            <a:pPr lvl="1" fontAlgn="auto">
              <a:spcAft>
                <a:spcPts val="0"/>
              </a:spcAft>
              <a:buClr>
                <a:schemeClr val="accent3"/>
              </a:buClr>
              <a:buFont typeface="Wingdings"/>
              <a:buChar char="p"/>
              <a:defRPr/>
            </a:pPr>
            <a:r>
              <a:rPr lang="ja-JP" altLang="ja-JP" dirty="0" smtClean="0">
                <a:cs typeface="+mn-cs"/>
              </a:rPr>
              <a:t>「食事はきちんと時間通りでないとだめ。朝食</a:t>
            </a:r>
            <a:r>
              <a:rPr lang="en-US" altLang="ja-JP" dirty="0" smtClean="0">
                <a:cs typeface="+mn-cs"/>
              </a:rPr>
              <a:t>8</a:t>
            </a:r>
            <a:r>
              <a:rPr lang="ja-JP" altLang="ja-JP" dirty="0" smtClean="0">
                <a:cs typeface="+mn-cs"/>
              </a:rPr>
              <a:t>時、昼食</a:t>
            </a:r>
            <a:r>
              <a:rPr lang="en-US" altLang="ja-JP" dirty="0" smtClean="0">
                <a:cs typeface="+mn-cs"/>
              </a:rPr>
              <a:t>12</a:t>
            </a:r>
            <a:r>
              <a:rPr lang="ja-JP" altLang="ja-JP" dirty="0" smtClean="0">
                <a:cs typeface="+mn-cs"/>
              </a:rPr>
              <a:t>時半、夕食</a:t>
            </a:r>
            <a:r>
              <a:rPr lang="en-US" altLang="ja-JP" dirty="0" smtClean="0">
                <a:cs typeface="+mn-cs"/>
              </a:rPr>
              <a:t>6</a:t>
            </a:r>
            <a:r>
              <a:rPr lang="ja-JP" altLang="ja-JP" dirty="0" smtClean="0">
                <a:cs typeface="+mn-cs"/>
              </a:rPr>
              <a:t>時。少しでも遅れたら食べない</a:t>
            </a:r>
            <a:r>
              <a:rPr lang="ja-JP" altLang="en-US" dirty="0" smtClean="0">
                <a:cs typeface="+mn-cs"/>
              </a:rPr>
              <a:t>」</a:t>
            </a:r>
            <a:endParaRPr lang="en-US" altLang="ja-JP" dirty="0" smtClean="0">
              <a:cs typeface="+mn-cs"/>
            </a:endParaRPr>
          </a:p>
          <a:p>
            <a:pPr lvl="1" fontAlgn="auto">
              <a:spcAft>
                <a:spcPts val="0"/>
              </a:spcAft>
              <a:buClr>
                <a:schemeClr val="accent3"/>
              </a:buClr>
              <a:buFont typeface="Wingdings"/>
              <a:buNone/>
              <a:defRPr/>
            </a:pPr>
            <a:endParaRPr lang="en-US" altLang="ja-JP" dirty="0" smtClean="0">
              <a:cs typeface="+mn-cs"/>
            </a:endParaRPr>
          </a:p>
          <a:p>
            <a:pPr fontAlgn="auto">
              <a:spcAft>
                <a:spcPts val="0"/>
              </a:spcAft>
              <a:buFont typeface="Wingdings"/>
              <a:buChar char="p"/>
              <a:defRPr/>
            </a:pPr>
            <a:r>
              <a:rPr lang="ja-JP" altLang="en-US" dirty="0" smtClean="0">
                <a:cs typeface="+mn-cs"/>
              </a:rPr>
              <a:t>強迫的なルールに従うと、一時的にだが不安が減じられる　不安を乗り越えて、ものごとを客観的に見られるようになる必要がある</a:t>
            </a:r>
            <a:endParaRPr lang="ja-JP" altLang="ja-JP" dirty="0" smtClean="0">
              <a:cs typeface="+mn-cs"/>
            </a:endParaRPr>
          </a:p>
          <a:p>
            <a:pPr fontAlgn="auto">
              <a:spcAft>
                <a:spcPts val="0"/>
              </a:spcAft>
              <a:buFont typeface="Wingdings"/>
              <a:buChar char="p"/>
              <a:defRPr/>
            </a:pPr>
            <a:endParaRPr lang="ja-JP" altLang="en-US" dirty="0">
              <a:cs typeface="+mn-cs"/>
            </a:endParaRPr>
          </a:p>
        </p:txBody>
      </p:sp>
      <p:sp>
        <p:nvSpPr>
          <p:cNvPr id="13316"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ED49072-C6D7-43F3-8DFB-6825ADA7DD03}" type="slidenum">
              <a:rPr lang="ja-JP" altLang="en-US">
                <a:cs typeface="HGゴシックE"/>
              </a:rPr>
              <a:pPr fontAlgn="base">
                <a:spcBef>
                  <a:spcPct val="0"/>
                </a:spcBef>
                <a:spcAft>
                  <a:spcPct val="0"/>
                </a:spcAft>
              </a:pPr>
              <a:t>8</a:t>
            </a:fld>
            <a:endParaRPr lang="ja-JP" altLang="en-US">
              <a:cs typeface="HGゴシックE"/>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14290"/>
            <a:ext cx="8229600" cy="785818"/>
          </a:xfrm>
        </p:spPr>
        <p:txBody>
          <a:bodyPr/>
          <a:lstStyle/>
          <a:p>
            <a:pPr fontAlgn="auto">
              <a:spcAft>
                <a:spcPts val="0"/>
              </a:spcAft>
              <a:defRPr/>
            </a:pPr>
            <a:r>
              <a:rPr lang="ja-JP" altLang="en-US" dirty="0" smtClean="0">
                <a:cs typeface="+mj-cs"/>
              </a:rPr>
              <a:t>安心のための代償行動</a:t>
            </a:r>
            <a:endParaRPr lang="ja-JP" altLang="en-US" dirty="0">
              <a:cs typeface="+mj-cs"/>
            </a:endParaRPr>
          </a:p>
        </p:txBody>
      </p:sp>
      <p:sp>
        <p:nvSpPr>
          <p:cNvPr id="4" name="コンテンツ プレースホルダ 3"/>
          <p:cNvSpPr>
            <a:spLocks noGrp="1"/>
          </p:cNvSpPr>
          <p:nvPr>
            <p:ph idx="1"/>
          </p:nvPr>
        </p:nvSpPr>
        <p:spPr/>
        <p:txBody>
          <a:bodyPr rtlCol="0">
            <a:normAutofit fontScale="62500" lnSpcReduction="20000"/>
          </a:bodyPr>
          <a:lstStyle/>
          <a:p>
            <a:pPr fontAlgn="auto">
              <a:spcAft>
                <a:spcPts val="0"/>
              </a:spcAft>
              <a:buFont typeface="Wingdings"/>
              <a:buChar char="p"/>
              <a:defRPr/>
            </a:pPr>
            <a:r>
              <a:rPr lang="ja-JP" altLang="en-US" dirty="0" smtClean="0">
                <a:cs typeface="+mn-cs"/>
              </a:rPr>
              <a:t>「ルール無視の食事」は極度の不安を引き起こす</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人</a:t>
            </a:r>
            <a:r>
              <a:rPr lang="ja-JP" altLang="ja-JP" dirty="0" smtClean="0">
                <a:cs typeface="+mn-cs"/>
              </a:rPr>
              <a:t>を喜ばせた</a:t>
            </a:r>
            <a:r>
              <a:rPr lang="ja-JP" altLang="en-US" dirty="0" smtClean="0">
                <a:cs typeface="+mn-cs"/>
              </a:rPr>
              <a:t>くて</a:t>
            </a:r>
            <a:r>
              <a:rPr lang="ja-JP" altLang="ja-JP" dirty="0" smtClean="0">
                <a:cs typeface="+mn-cs"/>
              </a:rPr>
              <a:t>食べる</a:t>
            </a:r>
            <a:r>
              <a:rPr lang="ja-JP" altLang="en-US" dirty="0" smtClean="0">
                <a:cs typeface="+mn-cs"/>
              </a:rPr>
              <a:t>（</a:t>
            </a:r>
            <a:r>
              <a:rPr lang="ja-JP" altLang="ja-JP" dirty="0" smtClean="0">
                <a:cs typeface="+mn-cs"/>
              </a:rPr>
              <a:t>社会的刺激</a:t>
            </a:r>
            <a:r>
              <a:rPr lang="ja-JP" altLang="en-US" dirty="0" smtClean="0">
                <a:cs typeface="+mn-cs"/>
              </a:rPr>
              <a:t>）</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強烈な食欲に反応して食</a:t>
            </a:r>
            <a:r>
              <a:rPr lang="ja-JP" altLang="en-US" dirty="0" smtClean="0">
                <a:cs typeface="+mn-cs"/>
              </a:rPr>
              <a:t>べる（</a:t>
            </a:r>
            <a:r>
              <a:rPr lang="ja-JP" altLang="ja-JP" dirty="0" smtClean="0">
                <a:cs typeface="+mn-cs"/>
              </a:rPr>
              <a:t>抑えがたい空腹感</a:t>
            </a:r>
            <a:r>
              <a:rPr lang="ja-JP" altLang="en-US" dirty="0" smtClean="0">
                <a:cs typeface="+mn-cs"/>
              </a:rPr>
              <a:t>）</a:t>
            </a:r>
            <a:endParaRPr lang="en-US" altLang="ja-JP" dirty="0" smtClean="0">
              <a:cs typeface="+mn-cs"/>
            </a:endParaRPr>
          </a:p>
          <a:p>
            <a:pPr lvl="1" fontAlgn="auto">
              <a:spcAft>
                <a:spcPts val="0"/>
              </a:spcAft>
              <a:buClr>
                <a:schemeClr val="accent3"/>
              </a:buClr>
              <a:buFont typeface="Wingdings"/>
              <a:buNone/>
              <a:defRPr/>
            </a:pPr>
            <a:endParaRPr lang="en-US" altLang="ja-JP" sz="1900" dirty="0" smtClean="0">
              <a:cs typeface="+mn-cs"/>
            </a:endParaRPr>
          </a:p>
          <a:p>
            <a:pPr fontAlgn="auto">
              <a:spcAft>
                <a:spcPts val="0"/>
              </a:spcAft>
              <a:buFont typeface="Wingdings"/>
              <a:buChar char="p"/>
              <a:defRPr/>
            </a:pPr>
            <a:r>
              <a:rPr lang="ja-JP" altLang="en-US" dirty="0" smtClean="0">
                <a:cs typeface="+mn-cs"/>
              </a:rPr>
              <a:t>不安を紛らわすための行動</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嘔吐、下剤の乱用、過活動</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「この場さえしのいだら、後は好きなように食べるわ」</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「無理やり食べさせられたのは、食べたうちに入らないわ」</a:t>
            </a:r>
            <a:endParaRPr lang="en-US" altLang="ja-JP" dirty="0" smtClean="0">
              <a:cs typeface="+mn-cs"/>
            </a:endParaRPr>
          </a:p>
          <a:p>
            <a:pPr lvl="1" fontAlgn="auto">
              <a:spcAft>
                <a:spcPts val="0"/>
              </a:spcAft>
              <a:buClr>
                <a:schemeClr val="accent3"/>
              </a:buClr>
              <a:buFont typeface="Wingdings"/>
              <a:buNone/>
              <a:defRPr/>
            </a:pPr>
            <a:endParaRPr lang="en-US" altLang="ja-JP" sz="2200" dirty="0" smtClean="0">
              <a:cs typeface="+mn-cs"/>
            </a:endParaRPr>
          </a:p>
          <a:p>
            <a:pPr fontAlgn="auto">
              <a:spcAft>
                <a:spcPts val="0"/>
              </a:spcAft>
              <a:buFont typeface="Wingdings"/>
              <a:buChar char="p"/>
              <a:defRPr/>
            </a:pPr>
            <a:r>
              <a:rPr lang="ja-JP" altLang="en-US" dirty="0" smtClean="0">
                <a:cs typeface="+mn-cs"/>
              </a:rPr>
              <a:t>安心行動はあっという間に習慣化する</a:t>
            </a:r>
            <a:endParaRPr lang="en-US" altLang="ja-JP" dirty="0" smtClean="0">
              <a:cs typeface="+mn-cs"/>
            </a:endParaRPr>
          </a:p>
          <a:p>
            <a:pPr lvl="1" fontAlgn="auto">
              <a:spcAft>
                <a:spcPts val="0"/>
              </a:spcAft>
              <a:buClr>
                <a:schemeClr val="accent3"/>
              </a:buClr>
              <a:buFont typeface="Wingdings"/>
              <a:buChar char="p"/>
              <a:defRPr/>
            </a:pPr>
            <a:r>
              <a:rPr lang="ja-JP" altLang="en-US" dirty="0" smtClean="0">
                <a:cs typeface="+mn-cs"/>
              </a:rPr>
              <a:t>他人を巻き込んで、気休めを言わせるようにする</a:t>
            </a:r>
            <a:r>
              <a:rPr lang="en-US" altLang="ja-JP" dirty="0" smtClean="0">
                <a:cs typeface="+mn-cs"/>
              </a:rPr>
              <a:t/>
            </a:r>
            <a:br>
              <a:rPr lang="en-US" altLang="ja-JP" dirty="0" smtClean="0">
                <a:cs typeface="+mn-cs"/>
              </a:rPr>
            </a:br>
            <a:r>
              <a:rPr lang="ja-JP" altLang="en-US" dirty="0" smtClean="0">
                <a:cs typeface="+mn-cs"/>
              </a:rPr>
              <a:t>　</a:t>
            </a:r>
            <a:r>
              <a:rPr lang="en-US" altLang="ja-JP" dirty="0" smtClean="0">
                <a:cs typeface="+mn-cs"/>
              </a:rPr>
              <a:t>-</a:t>
            </a:r>
            <a:r>
              <a:rPr lang="ja-JP" altLang="en-US" dirty="0" smtClean="0">
                <a:cs typeface="+mn-cs"/>
              </a:rPr>
              <a:t>本人：</a:t>
            </a:r>
            <a:r>
              <a:rPr lang="ja-JP" altLang="ja-JP" dirty="0" smtClean="0">
                <a:cs typeface="+mn-cs"/>
              </a:rPr>
              <a:t>「これを食べ</a:t>
            </a:r>
            <a:r>
              <a:rPr lang="ja-JP" altLang="en-US" dirty="0" smtClean="0">
                <a:cs typeface="+mn-cs"/>
              </a:rPr>
              <a:t>た</a:t>
            </a:r>
            <a:r>
              <a:rPr lang="ja-JP" altLang="ja-JP" dirty="0" smtClean="0">
                <a:cs typeface="+mn-cs"/>
              </a:rPr>
              <a:t>ら</a:t>
            </a:r>
            <a:r>
              <a:rPr lang="ja-JP" altLang="en-US" dirty="0" smtClean="0">
                <a:cs typeface="+mn-cs"/>
              </a:rPr>
              <a:t>、</a:t>
            </a:r>
            <a:r>
              <a:rPr lang="ja-JP" altLang="ja-JP" dirty="0" smtClean="0">
                <a:cs typeface="+mn-cs"/>
              </a:rPr>
              <a:t>きっと太るわ」</a:t>
            </a:r>
            <a:r>
              <a:rPr lang="en-US" altLang="ja-JP" dirty="0" smtClean="0">
                <a:cs typeface="+mn-cs"/>
              </a:rPr>
              <a:t/>
            </a:r>
            <a:br>
              <a:rPr lang="en-US" altLang="ja-JP" dirty="0" smtClean="0">
                <a:cs typeface="+mn-cs"/>
              </a:rPr>
            </a:br>
            <a:r>
              <a:rPr lang="en-US" altLang="ja-JP" dirty="0" smtClean="0">
                <a:cs typeface="+mn-cs"/>
              </a:rPr>
              <a:t>  -</a:t>
            </a:r>
            <a:r>
              <a:rPr lang="ja-JP" altLang="ja-JP" dirty="0" smtClean="0">
                <a:cs typeface="+mn-cs"/>
              </a:rPr>
              <a:t>あなた</a:t>
            </a:r>
            <a:r>
              <a:rPr lang="ja-JP" altLang="en-US" dirty="0" smtClean="0">
                <a:cs typeface="+mn-cs"/>
              </a:rPr>
              <a:t>：</a:t>
            </a:r>
            <a:r>
              <a:rPr lang="ja-JP" altLang="ja-JP" dirty="0" smtClean="0">
                <a:cs typeface="+mn-cs"/>
              </a:rPr>
              <a:t>「大丈夫、太らないわよ」</a:t>
            </a:r>
            <a:endParaRPr lang="en-US" altLang="ja-JP" dirty="0" smtClean="0">
              <a:cs typeface="+mn-cs"/>
            </a:endParaRPr>
          </a:p>
          <a:p>
            <a:pPr lvl="1" fontAlgn="auto">
              <a:spcAft>
                <a:spcPts val="0"/>
              </a:spcAft>
              <a:buClr>
                <a:schemeClr val="accent3"/>
              </a:buClr>
              <a:buFont typeface="Wingdings"/>
              <a:buChar char="p"/>
              <a:defRPr/>
            </a:pPr>
            <a:r>
              <a:rPr lang="ja-JP" altLang="ja-JP" dirty="0" smtClean="0">
                <a:cs typeface="+mn-cs"/>
              </a:rPr>
              <a:t>気休め与えるほど、摂食障害特有の思考パターンが強化されるので、正面から応じないこと</a:t>
            </a:r>
            <a:r>
              <a:rPr lang="en-US" altLang="ja-JP" dirty="0" smtClean="0">
                <a:cs typeface="+mn-cs"/>
              </a:rPr>
              <a:t/>
            </a:r>
            <a:br>
              <a:rPr lang="en-US" altLang="ja-JP" dirty="0" smtClean="0">
                <a:cs typeface="+mn-cs"/>
              </a:rPr>
            </a:br>
            <a:r>
              <a:rPr lang="en-US" altLang="ja-JP" dirty="0" smtClean="0">
                <a:cs typeface="+mn-cs"/>
              </a:rPr>
              <a:t>  -</a:t>
            </a:r>
            <a:r>
              <a:rPr lang="ja-JP" altLang="en-US" dirty="0" smtClean="0">
                <a:cs typeface="+mn-cs"/>
              </a:rPr>
              <a:t>「</a:t>
            </a:r>
            <a:r>
              <a:rPr lang="ja-JP" altLang="ja-JP" dirty="0" smtClean="0">
                <a:cs typeface="+mn-cs"/>
              </a:rPr>
              <a:t>人聞は生きるために食べなくてはならないのはわかるわね。『へたな気休めを言つてはいけない』と先生に言われたの。だから、これ以上何も言わないわ」</a:t>
            </a:r>
            <a:endParaRPr lang="ja-JP" altLang="en-US" dirty="0">
              <a:cs typeface="+mn-cs"/>
            </a:endParaRPr>
          </a:p>
        </p:txBody>
      </p:sp>
      <p:sp>
        <p:nvSpPr>
          <p:cNvPr id="14340"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F9DF415-7B09-4533-AA74-F0B3ED099D6B}" type="slidenum">
              <a:rPr lang="ja-JP" altLang="en-US">
                <a:cs typeface="HGゴシックE"/>
              </a:rPr>
              <a:pPr fontAlgn="base">
                <a:spcBef>
                  <a:spcPct val="0"/>
                </a:spcBef>
                <a:spcAft>
                  <a:spcPct val="0"/>
                </a:spcAft>
              </a:pPr>
              <a:t>9</a:t>
            </a:fld>
            <a:endParaRPr lang="ja-JP" altLang="en-US">
              <a:cs typeface="HGゴシックE"/>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松風">
  <a:themeElements>
    <a:clrScheme name="松風">
      <a:dk1>
        <a:sysClr val="windowText" lastClr="000000"/>
      </a:dk1>
      <a:lt1>
        <a:sysClr val="window" lastClr="FFFFFF"/>
      </a:lt1>
      <a:dk2>
        <a:srgbClr val="0F2305"/>
      </a:dk2>
      <a:lt2>
        <a:srgbClr val="7DAA50"/>
      </a:lt2>
      <a:accent1>
        <a:srgbClr val="B94B2D"/>
      </a:accent1>
      <a:accent2>
        <a:srgbClr val="B95F91"/>
      </a:accent2>
      <a:accent3>
        <a:srgbClr val="C8AF3C"/>
      </a:accent3>
      <a:accent4>
        <a:srgbClr val="3C643C"/>
      </a:accent4>
      <a:accent5>
        <a:srgbClr val="8264AA"/>
      </a:accent5>
      <a:accent6>
        <a:srgbClr val="D29B46"/>
      </a:accent6>
      <a:hlink>
        <a:srgbClr val="0000FE"/>
      </a:hlink>
      <a:folHlink>
        <a:srgbClr val="800080"/>
      </a:folHlink>
    </a:clrScheme>
    <a:fontScheme name="松風">
      <a:majorFont>
        <a:latin typeface="Gill Sans MT"/>
        <a:ea typeface=""/>
        <a:cs typeface=""/>
        <a:font script="Jpan" typeface="HGゴシックE"/>
        <a:font script="Hang" typeface="HY헤드라인 M"/>
        <a:font script="Hans" typeface="方正姚体"/>
        <a:font script="Hant" typeface="標楷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olas"/>
        <a:ea typeface=""/>
        <a:cs typeface=""/>
        <a:font script="Jpan" typeface="HGゴシックE"/>
        <a:font script="Hang" typeface="맑은 고딕"/>
        <a:font script="Hans" typeface="宋体"/>
        <a:font script="Hant" typeface="新細明體"/>
        <a:font script="Arab" typeface="Tahoma"/>
        <a:font script="Hebr" typeface="Tahoma"/>
        <a:font script="Thai" typeface="Dillen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松風">
      <a:fillStyleLst>
        <a:solidFill>
          <a:schemeClr val="phClr">
            <a:tint val="100000"/>
          </a:schemeClr>
        </a:solidFill>
        <a:gradFill>
          <a:gsLst>
            <a:gs pos="0">
              <a:schemeClr val="phClr">
                <a:sat val="38000"/>
                <a:lum val="92000"/>
              </a:schemeClr>
            </a:gs>
            <a:gs pos="20000">
              <a:schemeClr val="phClr">
                <a:sat val="44000"/>
                <a:lum val="80000"/>
              </a:schemeClr>
            </a:gs>
            <a:gs pos="100000">
              <a:schemeClr val="phClr">
                <a:sat val="56000"/>
                <a:lum val="54000"/>
              </a:schemeClr>
            </a:gs>
          </a:gsLst>
          <a:lin ang="16200000" scaled="1"/>
        </a:gradFill>
        <a:blipFill>
          <a:blip xmlns:r="http://schemas.openxmlformats.org/officeDocument/2006/relationships" r:embed="rId1">
            <a:duotone>
              <a:srgbClr val="000000"/>
              <a:schemeClr val="phClr">
                <a:tint val="100000"/>
              </a:schemeClr>
            </a:duotone>
          </a:blip>
        </a:blipFill>
      </a:fillStyleLst>
      <a:lnStyleLst>
        <a:ln w="6350" cap="flat" cmpd="sng" algn="ctr">
          <a:solidFill>
            <a:schemeClr val="phClr">
              <a:alpha val="100000"/>
            </a:schemeClr>
          </a:solidFill>
          <a:prstDash val="solid"/>
        </a:ln>
        <a:ln w="16350" cap="flat" cmpd="sng" algn="ctr">
          <a:solidFill>
            <a:schemeClr val="phClr">
              <a:alpha val="100000"/>
            </a:schemeClr>
          </a:solidFill>
          <a:prstDash val="solid"/>
        </a:ln>
        <a:ln w="28575" cap="flat" cmpd="sng" algn="ctr">
          <a:solidFill>
            <a:schemeClr val="phClr">
              <a:alpha val="100000"/>
            </a:schemeClr>
          </a:solidFill>
          <a:prstDash val="solid"/>
        </a:ln>
      </a:lnStyleLst>
      <a:effectStyleLst>
        <a:effectStyle>
          <a:effectLst/>
        </a:effectStyle>
        <a:effectStyle>
          <a:effectLst>
            <a:outerShdw blurRad="50800" dist="50800" dir="5400000" algn="tl">
              <a:srgbClr val="000000">
                <a:alpha val="65000"/>
              </a:srgbClr>
            </a:outerShdw>
          </a:effectLst>
          <a:scene3d>
            <a:camera prst="orthographicFront"/>
            <a:lightRig rig="soft" dir="t">
              <a:rot lat="0" lon="0" rev="0"/>
            </a:lightRig>
          </a:scene3d>
          <a:sp3d>
            <a:bevelT w="304800" h="44450"/>
            <a:bevelB w="304800" h="44450"/>
            <a:contourClr>
              <a:schemeClr val="phClr">
                <a:shade val="60000"/>
                <a:satMod val="110000"/>
              </a:schemeClr>
            </a:contourClr>
          </a:sp3d>
        </a:effectStyle>
        <a:effectStyle>
          <a:effectLst>
            <a:outerShdw blurRad="50800" dist="50800" dir="5400000" algn="tl" rotWithShape="0">
              <a:srgbClr val="000000">
                <a:alpha val="65000"/>
              </a:srgbClr>
            </a:outerShdw>
          </a:effectLst>
          <a:scene3d>
            <a:camera prst="orthographicFront"/>
            <a:lightRig rig="soft" dir="t">
              <a:rot lat="0" lon="0" rev="17100000"/>
            </a:lightRig>
          </a:scene3d>
          <a:sp3d>
            <a:bevelT w="165100" h="254000"/>
            <a:bevelB w="165100" h="254000"/>
            <a:contourClr>
              <a:schemeClr val="phClr">
                <a:shade val="60000"/>
                <a:satMod val="110000"/>
              </a:schemeClr>
            </a:contourClr>
          </a:sp3d>
        </a:effectStyle>
      </a:effectStyleLst>
      <a:bgFillStyleLst>
        <a:solidFill>
          <a:schemeClr val="phClr">
            <a:tint val="100000"/>
          </a:schemeClr>
        </a:solidFill>
        <a:gradFill>
          <a:gsLst>
            <a:gs pos="0">
              <a:schemeClr val="phClr">
                <a:tint val="40000"/>
              </a:schemeClr>
            </a:gs>
            <a:gs pos="53000">
              <a:schemeClr val="phClr">
                <a:shade val="50000"/>
              </a:schemeClr>
            </a:gs>
          </a:gsLst>
          <a:lin ang="16200000" scaled="1"/>
        </a:gradFill>
        <a:blipFill rotWithShape="0">
          <a:blip xmlns:r="http://schemas.openxmlformats.org/officeDocument/2006/relationships" r:embed="rId2">
            <a:duotone>
              <a:schemeClr val="phClr">
                <a:shade val="27000"/>
                <a:satMod val="160000"/>
              </a:schemeClr>
              <a:schemeClr val="phClr">
                <a:tint val="95000"/>
                <a:satMod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Wind in the Pines</Template>
  <TotalTime>4022</TotalTime>
  <Words>4114</Words>
  <Application>Microsoft Office PowerPoint</Application>
  <PresentationFormat>画面に合わせる (4:3)</PresentationFormat>
  <Paragraphs>456</Paragraphs>
  <Slides>41</Slides>
  <Notes>21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41</vt:i4>
      </vt:variant>
    </vt:vector>
  </HeadingPairs>
  <TitlesOfParts>
    <vt:vector size="49" baseType="lpstr">
      <vt:lpstr>Consolas</vt:lpstr>
      <vt:lpstr>HGゴシックE</vt:lpstr>
      <vt:lpstr>Arial</vt:lpstr>
      <vt:lpstr>Gill Sans MT</vt:lpstr>
      <vt:lpstr>Wingdings</vt:lpstr>
      <vt:lpstr>Calibri</vt:lpstr>
      <vt:lpstr>ＭＳ Ｐゴシック</vt:lpstr>
      <vt:lpstr>松風</vt:lpstr>
      <vt:lpstr>摂食障害の 問題行動に取り組む</vt:lpstr>
      <vt:lpstr>本日のお話</vt:lpstr>
      <vt:lpstr>第1部　拒食に取り組む</vt:lpstr>
      <vt:lpstr>摂食障害治療のゴール</vt:lpstr>
      <vt:lpstr>回復のためのステップ</vt:lpstr>
      <vt:lpstr>A.食事と食行動の役割を考える</vt:lpstr>
      <vt:lpstr>拒食症の維持システム</vt:lpstr>
      <vt:lpstr>食事に関するルール</vt:lpstr>
      <vt:lpstr>安心のための代償行動</vt:lpstr>
      <vt:lpstr>身体は逆襲する-過食という罠</vt:lpstr>
      <vt:lpstr>治療の基本（食べることの意味）</vt:lpstr>
      <vt:lpstr>Ｂ.食事をどう変えるか考える 　　（家族の基本的な姿勢）</vt:lpstr>
      <vt:lpstr>栄養リスクスケール</vt:lpstr>
      <vt:lpstr>C.摂食障害のルールを客観的に眺める （本人のモチベーションを高める）</vt:lpstr>
      <vt:lpstr>ABCアプローチ法</vt:lpstr>
      <vt:lpstr>「引き金」と「行動」を変える</vt:lpstr>
      <vt:lpstr>「結果」を変える</vt:lpstr>
      <vt:lpstr>D.食事を実行する</vt:lpstr>
      <vt:lpstr>プラン作り</vt:lpstr>
      <vt:lpstr>変化のためのプラン</vt:lpstr>
      <vt:lpstr>食事に関するインフォーメーション</vt:lpstr>
      <vt:lpstr>E.食事をサポートする</vt:lpstr>
      <vt:lpstr>スライド 23</vt:lpstr>
      <vt:lpstr>スライド 24</vt:lpstr>
      <vt:lpstr>F.ハーフサポートする</vt:lpstr>
      <vt:lpstr>第2部　過食に取り組む</vt:lpstr>
      <vt:lpstr>脳の食欲コントロールシステムを理解する</vt:lpstr>
      <vt:lpstr>過食が発生するための条件</vt:lpstr>
      <vt:lpstr>報酬システムをリセットするために</vt:lpstr>
      <vt:lpstr>スライド 30</vt:lpstr>
      <vt:lpstr>家族であるあなたが取るべき態度</vt:lpstr>
      <vt:lpstr>過食の プ ロ セ ス を分析する ( A B C アプローチ法)</vt:lpstr>
      <vt:lpstr>ABCアプローチ法</vt:lpstr>
      <vt:lpstr>変わることのプラ スとマイ ナス</vt:lpstr>
      <vt:lpstr>現実的なゴール</vt:lpstr>
      <vt:lpstr>最後に振り返って</vt:lpstr>
      <vt:lpstr>振り返って、リラックス</vt:lpstr>
      <vt:lpstr>対応</vt:lpstr>
      <vt:lpstr>最後に</vt:lpstr>
      <vt:lpstr>スライド 40</vt:lpstr>
      <vt:lpstr>５回全て終了です お疲れ様でした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摂食障害の治療</dc:title>
  <dc:creator>noma</dc:creator>
  <cp:lastModifiedBy>Yoshihisa Wada</cp:lastModifiedBy>
  <cp:revision>196</cp:revision>
  <dcterms:created xsi:type="dcterms:W3CDTF">2010-07-12T13:25:01Z</dcterms:created>
  <dcterms:modified xsi:type="dcterms:W3CDTF">2012-12-15T15:57:35Z</dcterms:modified>
</cp:coreProperties>
</file>