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32"/>
  </p:notesMasterIdLst>
  <p:handoutMasterIdLst>
    <p:handoutMasterId r:id="rId33"/>
  </p:handoutMasterIdLst>
  <p:sldIdLst>
    <p:sldId id="256" r:id="rId2"/>
    <p:sldId id="272" r:id="rId3"/>
    <p:sldId id="274" r:id="rId4"/>
    <p:sldId id="275" r:id="rId5"/>
    <p:sldId id="276" r:id="rId6"/>
    <p:sldId id="277" r:id="rId7"/>
    <p:sldId id="278" r:id="rId8"/>
    <p:sldId id="279" r:id="rId9"/>
    <p:sldId id="280" r:id="rId10"/>
    <p:sldId id="281" r:id="rId11"/>
    <p:sldId id="305" r:id="rId12"/>
    <p:sldId id="282" r:id="rId13"/>
    <p:sldId id="283" r:id="rId14"/>
    <p:sldId id="284" r:id="rId15"/>
    <p:sldId id="306" r:id="rId16"/>
    <p:sldId id="314" r:id="rId17"/>
    <p:sldId id="317" r:id="rId18"/>
    <p:sldId id="291" r:id="rId19"/>
    <p:sldId id="290" r:id="rId20"/>
    <p:sldId id="310" r:id="rId21"/>
    <p:sldId id="311" r:id="rId22"/>
    <p:sldId id="312" r:id="rId23"/>
    <p:sldId id="313" r:id="rId24"/>
    <p:sldId id="299" r:id="rId25"/>
    <p:sldId id="301" r:id="rId26"/>
    <p:sldId id="302" r:id="rId27"/>
    <p:sldId id="304" r:id="rId28"/>
    <p:sldId id="297" r:id="rId29"/>
    <p:sldId id="298" r:id="rId30"/>
    <p:sldId id="316" r:id="rId31"/>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9614" autoAdjust="0"/>
  </p:normalViewPr>
  <p:slideViewPr>
    <p:cSldViewPr>
      <p:cViewPr>
        <p:scale>
          <a:sx n="111" d="100"/>
          <a:sy n="111" d="100"/>
        </p:scale>
        <p:origin x="-78" y="-5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6247" cy="496732"/>
          </a:xfrm>
          <a:prstGeom prst="rect">
            <a:avLst/>
          </a:prstGeom>
        </p:spPr>
        <p:txBody>
          <a:bodyPr vert="horz" lIns="92099" tIns="46049" rIns="92099" bIns="4604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49826" y="0"/>
            <a:ext cx="2946246" cy="496732"/>
          </a:xfrm>
          <a:prstGeom prst="rect">
            <a:avLst/>
          </a:prstGeom>
        </p:spPr>
        <p:txBody>
          <a:bodyPr vert="horz" lIns="92099" tIns="46049" rIns="92099" bIns="46049" rtlCol="0"/>
          <a:lstStyle>
            <a:lvl1pPr algn="r" fontAlgn="auto">
              <a:spcBef>
                <a:spcPts val="0"/>
              </a:spcBef>
              <a:spcAft>
                <a:spcPts val="0"/>
              </a:spcAft>
              <a:defRPr sz="1200" smtClean="0">
                <a:latin typeface="+mn-lt"/>
                <a:ea typeface="+mn-ea"/>
              </a:defRPr>
            </a:lvl1pPr>
          </a:lstStyle>
          <a:p>
            <a:pPr>
              <a:defRPr/>
            </a:pPr>
            <a:r>
              <a:rPr lang="en-US" altLang="ja-JP" smtClean="0"/>
              <a:t>2011/10/15</a:t>
            </a:r>
            <a:endParaRPr lang="ja-JP" altLang="en-US"/>
          </a:p>
        </p:txBody>
      </p:sp>
      <p:sp>
        <p:nvSpPr>
          <p:cNvPr id="4" name="フッター プレースホルダ 3"/>
          <p:cNvSpPr>
            <a:spLocks noGrp="1"/>
          </p:cNvSpPr>
          <p:nvPr>
            <p:ph type="ftr" sz="quarter" idx="2"/>
          </p:nvPr>
        </p:nvSpPr>
        <p:spPr>
          <a:xfrm>
            <a:off x="1" y="9428309"/>
            <a:ext cx="2946247" cy="496731"/>
          </a:xfrm>
          <a:prstGeom prst="rect">
            <a:avLst/>
          </a:prstGeom>
        </p:spPr>
        <p:txBody>
          <a:bodyPr vert="horz" lIns="92099" tIns="46049" rIns="92099" bIns="4604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49826" y="9428309"/>
            <a:ext cx="2946246" cy="496731"/>
          </a:xfrm>
          <a:prstGeom prst="rect">
            <a:avLst/>
          </a:prstGeom>
        </p:spPr>
        <p:txBody>
          <a:bodyPr vert="horz" lIns="92099" tIns="46049" rIns="92099" bIns="46049" rtlCol="0" anchor="b"/>
          <a:lstStyle>
            <a:lvl1pPr algn="r" fontAlgn="auto">
              <a:spcBef>
                <a:spcPts val="0"/>
              </a:spcBef>
              <a:spcAft>
                <a:spcPts val="0"/>
              </a:spcAft>
              <a:defRPr sz="1200" smtClean="0">
                <a:latin typeface="+mn-lt"/>
                <a:ea typeface="+mn-ea"/>
              </a:defRPr>
            </a:lvl1pPr>
          </a:lstStyle>
          <a:p>
            <a:pPr>
              <a:defRPr/>
            </a:pPr>
            <a:fld id="{6B2D2D22-DC5A-44CA-A06A-4BD58C1DDBD4}" type="slidenum">
              <a:rPr lang="ja-JP" altLang="en-US"/>
              <a:pPr>
                <a:defRPr/>
              </a:pPr>
              <a:t>‹#›</a:t>
            </a:fld>
            <a:endParaRPr lang="ja-JP" altLang="en-US"/>
          </a:p>
        </p:txBody>
      </p:sp>
    </p:spTree>
    <p:extLst>
      <p:ext uri="{BB962C8B-B14F-4D97-AF65-F5344CB8AC3E}">
        <p14:creationId xmlns:p14="http://schemas.microsoft.com/office/powerpoint/2010/main" val="222375082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6247" cy="496732"/>
          </a:xfrm>
          <a:prstGeom prst="rect">
            <a:avLst/>
          </a:prstGeom>
        </p:spPr>
        <p:txBody>
          <a:bodyPr vert="horz" lIns="92099" tIns="46049" rIns="92099" bIns="4604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49826" y="0"/>
            <a:ext cx="2946246" cy="496732"/>
          </a:xfrm>
          <a:prstGeom prst="rect">
            <a:avLst/>
          </a:prstGeom>
        </p:spPr>
        <p:txBody>
          <a:bodyPr vert="horz" lIns="92099" tIns="46049" rIns="92099" bIns="46049" rtlCol="0"/>
          <a:lstStyle>
            <a:lvl1pPr algn="r" fontAlgn="auto">
              <a:spcBef>
                <a:spcPts val="0"/>
              </a:spcBef>
              <a:spcAft>
                <a:spcPts val="0"/>
              </a:spcAft>
              <a:defRPr sz="1200" smtClean="0">
                <a:latin typeface="+mn-lt"/>
                <a:ea typeface="+mn-ea"/>
              </a:defRPr>
            </a:lvl1pPr>
          </a:lstStyle>
          <a:p>
            <a:pPr>
              <a:defRPr/>
            </a:pPr>
            <a:r>
              <a:rPr lang="en-US" altLang="ja-JP" smtClean="0"/>
              <a:t>2011/10/15</a:t>
            </a:r>
            <a:endParaRPr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099" tIns="46049" rIns="92099" bIns="46049" rtlCol="0" anchor="ctr"/>
          <a:lstStyle/>
          <a:p>
            <a:pPr lvl="0"/>
            <a:endParaRPr lang="ja-JP" altLang="en-US" noProof="0"/>
          </a:p>
        </p:txBody>
      </p:sp>
      <p:sp>
        <p:nvSpPr>
          <p:cNvPr id="5" name="ノート プレースホルダ 4"/>
          <p:cNvSpPr>
            <a:spLocks noGrp="1"/>
          </p:cNvSpPr>
          <p:nvPr>
            <p:ph type="body" sz="quarter" idx="3"/>
          </p:nvPr>
        </p:nvSpPr>
        <p:spPr>
          <a:xfrm>
            <a:off x="679288" y="4714953"/>
            <a:ext cx="5439101" cy="4467387"/>
          </a:xfrm>
          <a:prstGeom prst="rect">
            <a:avLst/>
          </a:prstGeom>
        </p:spPr>
        <p:txBody>
          <a:bodyPr vert="horz" lIns="92099" tIns="46049" rIns="92099" bIns="4604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428309"/>
            <a:ext cx="2946247" cy="496731"/>
          </a:xfrm>
          <a:prstGeom prst="rect">
            <a:avLst/>
          </a:prstGeom>
        </p:spPr>
        <p:txBody>
          <a:bodyPr vert="horz" lIns="92099" tIns="46049" rIns="92099" bIns="4604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49826" y="9428309"/>
            <a:ext cx="2946246" cy="496731"/>
          </a:xfrm>
          <a:prstGeom prst="rect">
            <a:avLst/>
          </a:prstGeom>
        </p:spPr>
        <p:txBody>
          <a:bodyPr vert="horz" lIns="92099" tIns="46049" rIns="92099" bIns="46049" rtlCol="0" anchor="b"/>
          <a:lstStyle>
            <a:lvl1pPr algn="r" fontAlgn="auto">
              <a:spcBef>
                <a:spcPts val="0"/>
              </a:spcBef>
              <a:spcAft>
                <a:spcPts val="0"/>
              </a:spcAft>
              <a:defRPr sz="1200" smtClean="0">
                <a:latin typeface="+mn-lt"/>
                <a:ea typeface="+mn-ea"/>
              </a:defRPr>
            </a:lvl1pPr>
          </a:lstStyle>
          <a:p>
            <a:pPr>
              <a:defRPr/>
            </a:pPr>
            <a:fld id="{0ADE85C3-5CC5-4891-9C96-21E33F47723A}" type="slidenum">
              <a:rPr lang="ja-JP" altLang="en-US"/>
              <a:pPr>
                <a:defRPr/>
              </a:pPr>
              <a:t>‹#›</a:t>
            </a:fld>
            <a:endParaRPr lang="ja-JP" altLang="en-US"/>
          </a:p>
        </p:txBody>
      </p:sp>
    </p:spTree>
    <p:extLst>
      <p:ext uri="{BB962C8B-B14F-4D97-AF65-F5344CB8AC3E}">
        <p14:creationId xmlns:p14="http://schemas.microsoft.com/office/powerpoint/2010/main" val="4188861538"/>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3994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17788341-F51B-4A0B-BF5B-51B4276F97DD}" type="slidenum">
              <a:rPr lang="ja-JP" altLang="en-US">
                <a:latin typeface="Calibri" pitchFamily="34" charset="0"/>
                <a:ea typeface="ＭＳ Ｐゴシック" pitchFamily="50" charset="-128"/>
              </a:rPr>
              <a:pPr fontAlgn="base">
                <a:spcBef>
                  <a:spcPct val="0"/>
                </a:spcBef>
                <a:spcAft>
                  <a:spcPct val="0"/>
                </a:spcAft>
              </a:pPr>
              <a:t>1</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摂食障害によって家族聞に引き起こされる強い情緒的反応を処理し、理解しようとすることが重要です。自助グループなどで信頼できる賢明な友人と一緒に、あなた自身の感情、考え、態度、欲求を検討してみましょう。また、問題だけではなく喜びも分かち合ってください。そうすれば、その友人は、今度は自分自身が困難な状況に陥ったとき、「私も同じようにすればよいの</a:t>
            </a:r>
          </a:p>
          <a:p>
            <a:pPr>
              <a:spcBef>
                <a:spcPct val="0"/>
              </a:spcBef>
            </a:pPr>
            <a:r>
              <a:rPr lang="ja-JP" altLang="en-US" smtClean="0"/>
              <a:t>だ」と思うことでしょう。他の方法として、問題に対するあなた自身の考えを書き留めてみるのもよいでしょう。そうすることによって、あなたは自分の感情をもっと詳細に探索することができるはずです。</a:t>
            </a:r>
          </a:p>
          <a:p>
            <a:pPr>
              <a:spcBef>
                <a:spcPct val="0"/>
              </a:spcBef>
            </a:pPr>
            <a:r>
              <a:rPr lang="ja-JP" altLang="en-US" smtClean="0"/>
              <a:t>書き留めた考えを、後日他の人に読んでもらってもよいでしょう。また、日誌をつけることは、できごとや考え、感情、反応を記録するための良い方法です。後でどれだけ進歩したかを振り返るときに役に立ちます。</a:t>
            </a:r>
            <a:endParaRPr lang="en-US" altLang="ja-JP" smtClean="0"/>
          </a:p>
          <a:p>
            <a:pPr>
              <a:spcBef>
                <a:spcPct val="0"/>
              </a:spcBef>
            </a:pPr>
            <a:endParaRPr lang="en-US" altLang="ja-JP" smtClean="0"/>
          </a:p>
          <a:p>
            <a:pPr>
              <a:spcBef>
                <a:spcPct val="0"/>
              </a:spcBef>
            </a:pPr>
            <a:r>
              <a:rPr lang="ja-JP" altLang="en-US" smtClean="0"/>
              <a:t>例えば「家族の一員が摂食障害を患うということは、どういうことなのか」というテーマで作文を書いてもらう。作文に書かれた感情やその背後にある意味を解明し、そして、それが正しい現実認識にもとづいているかどうかを検討することによってはじめて、そうした感情にどのように対処すればよいかを決定することができるのです。</a:t>
            </a:r>
            <a:endParaRPr lang="en-US" altLang="ja-JP" smtClean="0"/>
          </a:p>
          <a:p>
            <a:pPr>
              <a:spcBef>
                <a:spcPct val="0"/>
              </a:spcBef>
            </a:pPr>
            <a:endParaRPr lang="en-US" altLang="ja-JP" smtClean="0"/>
          </a:p>
          <a:p>
            <a:pPr>
              <a:spcBef>
                <a:spcPct val="0"/>
              </a:spcBef>
            </a:pPr>
            <a:r>
              <a:rPr lang="ja-JP" altLang="en-US" smtClean="0"/>
              <a:t>本人が感情を爆発させ、それに対してあなたがカッとしてしまう場合のような、短絡的な反応をしてしまいそうな状況に備えて、いくつかの言い回しをあらかじめ考えておくようにしましょう。</a:t>
            </a:r>
          </a:p>
        </p:txBody>
      </p:sp>
      <p:sp>
        <p:nvSpPr>
          <p:cNvPr id="501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07B8F79C-A933-4805-B797-4C7F4009DC7C}" type="slidenum">
              <a:rPr lang="ja-JP" altLang="en-US">
                <a:latin typeface="Calibri" pitchFamily="34" charset="0"/>
                <a:ea typeface="ＭＳ Ｐゴシック" pitchFamily="50" charset="-128"/>
              </a:rPr>
              <a:pPr fontAlgn="base">
                <a:spcBef>
                  <a:spcPct val="0"/>
                </a:spcBef>
                <a:spcAft>
                  <a:spcPct val="0"/>
                </a:spcAft>
              </a:pPr>
              <a:t>10</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摂食障害によって家族聞に引き起こされる強い情緒的反応を処理し、理解しようとすることが重要です。自助グループなどで信頼できる賢明な友人と一緒に、あなた自身の感情、考え、態度、欲求を検討してみましょう。また、問題だけではなく喜びも分かち合ってください。そうすれば、その友人は、今度は自分自身が困難な状況に陥ったとき、「私も同じようにすればよいの</a:t>
            </a:r>
          </a:p>
          <a:p>
            <a:pPr>
              <a:spcBef>
                <a:spcPct val="0"/>
              </a:spcBef>
            </a:pPr>
            <a:r>
              <a:rPr lang="ja-JP" altLang="en-US" smtClean="0"/>
              <a:t>だ」と思うことでしょう。他の方法として、問題に対するあなた自身の考えを書き留めてみるのもよいでしょう。そうすることによって、あなたは自分の感情をもっと詳細に探索することができるはずです。</a:t>
            </a:r>
          </a:p>
          <a:p>
            <a:pPr>
              <a:spcBef>
                <a:spcPct val="0"/>
              </a:spcBef>
            </a:pPr>
            <a:r>
              <a:rPr lang="ja-JP" altLang="en-US" smtClean="0"/>
              <a:t>書き留めた考えを、後日他の人に読んでもらってもよいでしょう。また、日誌をつけることは、できごとや考え、感情、反応を記録するための良い方法です。後でどれだけ進歩したかを振り返るときに役に立ちます。</a:t>
            </a:r>
            <a:endParaRPr lang="en-US" altLang="ja-JP" smtClean="0"/>
          </a:p>
          <a:p>
            <a:pPr>
              <a:spcBef>
                <a:spcPct val="0"/>
              </a:spcBef>
            </a:pPr>
            <a:endParaRPr lang="en-US" altLang="ja-JP" smtClean="0"/>
          </a:p>
          <a:p>
            <a:pPr>
              <a:spcBef>
                <a:spcPct val="0"/>
              </a:spcBef>
            </a:pPr>
            <a:r>
              <a:rPr lang="ja-JP" altLang="en-US" smtClean="0"/>
              <a:t>例えば「家族の一員が摂食障害を患うということは、どういうことなのか」というテーマで作文を書いてもらう。作文に書かれた感情やその背後にある意味を解明し、そして、それが正しい現実認識にもとづいているかどうかを検討することによってはじめて、そうした感情にどのように対処すればよいかを決定することができるのです。</a:t>
            </a:r>
            <a:endParaRPr lang="en-US" altLang="ja-JP" smtClean="0"/>
          </a:p>
          <a:p>
            <a:pPr>
              <a:spcBef>
                <a:spcPct val="0"/>
              </a:spcBef>
            </a:pPr>
            <a:endParaRPr lang="en-US" altLang="ja-JP" smtClean="0"/>
          </a:p>
          <a:p>
            <a:pPr>
              <a:spcBef>
                <a:spcPct val="0"/>
              </a:spcBef>
            </a:pPr>
            <a:r>
              <a:rPr lang="ja-JP" altLang="en-US" smtClean="0"/>
              <a:t>本人が感情を爆発させ、それに対してあなたがカッとしてしまう場合のような、短絡的な反応をしてしまいそうな状況に備えて、いくつかの言い回しをあらかじめ考えておくようにしましょう。</a:t>
            </a:r>
          </a:p>
        </p:txBody>
      </p:sp>
      <p:sp>
        <p:nvSpPr>
          <p:cNvPr id="501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07B8F79C-A933-4805-B797-4C7F4009DC7C}" type="slidenum">
              <a:rPr lang="ja-JP" altLang="en-US">
                <a:latin typeface="Calibri" pitchFamily="34" charset="0"/>
                <a:ea typeface="ＭＳ Ｐゴシック" pitchFamily="50" charset="-128"/>
              </a:rPr>
              <a:pPr fontAlgn="base">
                <a:spcBef>
                  <a:spcPct val="0"/>
                </a:spcBef>
                <a:spcAft>
                  <a:spcPct val="0"/>
                </a:spcAft>
              </a:pPr>
              <a:t>11</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例えば、他の家族の朝食がなくなってしまうといけないので、食料を全部食べてしまわないこと、キッチンを独り占めにしないこと、夕食のメニューや調理法を細かく指図しないこと、といったルールです。</a:t>
            </a:r>
            <a:endParaRPr lang="en-US" altLang="ja-JP" smtClean="0"/>
          </a:p>
          <a:p>
            <a:pPr>
              <a:spcBef>
                <a:spcPct val="0"/>
              </a:spcBef>
            </a:pPr>
            <a:endParaRPr lang="en-US" altLang="ja-JP" smtClean="0"/>
          </a:p>
        </p:txBody>
      </p:sp>
      <p:sp>
        <p:nvSpPr>
          <p:cNvPr id="5120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553EC028-A7D4-4963-A997-B69D504ACA89}" type="slidenum">
              <a:rPr lang="ja-JP" altLang="en-US">
                <a:latin typeface="Calibri" pitchFamily="34" charset="0"/>
                <a:ea typeface="ＭＳ Ｐゴシック" pitchFamily="50" charset="-128"/>
              </a:rPr>
              <a:pPr fontAlgn="base">
                <a:spcBef>
                  <a:spcPct val="0"/>
                </a:spcBef>
                <a:spcAft>
                  <a:spcPct val="0"/>
                </a:spcAft>
              </a:pPr>
              <a:t>12</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ja-JP" altLang="en-US" smtClean="0"/>
              <a:t>例えば、「あなたの健康状態を考えるととても心配だわ。あなたは毎週看護師さん</a:t>
            </a:r>
            <a:r>
              <a:rPr lang="en-US" altLang="ja-JP" smtClean="0"/>
              <a:t>l</a:t>
            </a:r>
            <a:r>
              <a:rPr lang="ja-JP" altLang="en-US" smtClean="0"/>
              <a:t>こ体重を計ってもらい、定期的</a:t>
            </a:r>
            <a:r>
              <a:rPr lang="en-US" altLang="ja-JP" smtClean="0"/>
              <a:t>l</a:t>
            </a:r>
            <a:r>
              <a:rPr lang="ja-JP" altLang="en-US" smtClean="0"/>
              <a:t>こ先生の診察を受ける必要があると思うの。」</a:t>
            </a:r>
            <a:endParaRPr lang="en-US" altLang="ja-JP" smtClean="0"/>
          </a:p>
          <a:p>
            <a:pPr marL="0" lvl="1">
              <a:spcBef>
                <a:spcPct val="0"/>
              </a:spcBef>
            </a:pPr>
            <a:endParaRPr lang="en-US" altLang="ja-JP" smtClean="0"/>
          </a:p>
          <a:p>
            <a:pPr>
              <a:spcBef>
                <a:spcPct val="0"/>
              </a:spcBef>
            </a:pPr>
            <a:r>
              <a:rPr lang="ja-JP" altLang="en-US" smtClean="0"/>
              <a:t>家庭内でのコミュニケーションでは、討論のようになって衝突が生じやすいです。敵意と誤解によって話し合いが脱線しないようにすることがとても重要です。</a:t>
            </a:r>
            <a:endParaRPr lang="en-US" altLang="ja-JP" smtClean="0"/>
          </a:p>
          <a:p>
            <a:pPr>
              <a:spcBef>
                <a:spcPct val="0"/>
              </a:spcBef>
            </a:pPr>
            <a:r>
              <a:rPr lang="ja-JP" altLang="en-US" smtClean="0"/>
              <a:t>敵意から相手を批判するのではなく、温かく安心できるような雰囲気を作ることが必要です。</a:t>
            </a:r>
            <a:endParaRPr lang="en-US" altLang="ja-JP" smtClean="0"/>
          </a:p>
          <a:p>
            <a:pPr>
              <a:spcBef>
                <a:spcPct val="0"/>
              </a:spcBef>
            </a:pPr>
            <a:r>
              <a:rPr lang="ja-JP" altLang="en-US" smtClean="0"/>
              <a:t>一方で、波風を立てないようにと気を配りしすぎるのもいけません。あなたが摂食障害に付随する問題行動を何でも認めてしまったり、それに振り回されたりすると、逆に本人の回復が遅れること</a:t>
            </a:r>
          </a:p>
          <a:p>
            <a:pPr>
              <a:spcBef>
                <a:spcPct val="0"/>
              </a:spcBef>
            </a:pPr>
            <a:r>
              <a:rPr lang="ja-JP" altLang="en-US" smtClean="0"/>
              <a:t>になります。</a:t>
            </a:r>
            <a:endParaRPr lang="en-US" altLang="ja-JP" smtClean="0"/>
          </a:p>
          <a:p>
            <a:pPr>
              <a:spcBef>
                <a:spcPct val="0"/>
              </a:spcBef>
            </a:pPr>
            <a:r>
              <a:rPr lang="ja-JP" altLang="en-US" smtClean="0"/>
              <a:t>激しいやり取りになってしまったとしても、それは必ずしもまったくの失敗というわけではありません。穏やかな態度を維持するように努めて、あなたが重要だと思うことを繰り返し話しましょう。</a:t>
            </a:r>
          </a:p>
          <a:p>
            <a:pPr>
              <a:spcBef>
                <a:spcPct val="0"/>
              </a:spcBef>
            </a:pPr>
            <a:r>
              <a:rPr lang="ja-JP" altLang="en-US" smtClean="0"/>
              <a:t>もしも、話し合いがお互いを傷つけるようなものとなってしまったなら、できるだけ早くそのことに気づいて、話し合いをすみやかに終わらせることも必要です。平静な状態にもどってから、再びその問題を話し合うようにしましょう。</a:t>
            </a:r>
            <a:endParaRPr lang="en-US" altLang="ja-JP" smtClean="0"/>
          </a:p>
          <a:p>
            <a:pPr>
              <a:spcBef>
                <a:spcPct val="0"/>
              </a:spcBef>
            </a:pPr>
            <a:r>
              <a:rPr lang="ja-JP" altLang="en-US" smtClean="0"/>
              <a:t>もしも、少し考えてみて、あなたの対応が良くなかったと思ったら、それを認めて謝るようにしてください。自分の過ちを認めるということは、相手に対して、「誰でも間違いをおかすものだから、時には自分が間違えても大丈夫なんだ」という重要なメッセージを送ることが出来ます。</a:t>
            </a:r>
          </a:p>
        </p:txBody>
      </p:sp>
      <p:sp>
        <p:nvSpPr>
          <p:cNvPr id="5222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2644E303-4650-48BE-879A-3767C7229E03}" type="slidenum">
              <a:rPr lang="ja-JP" altLang="en-US">
                <a:latin typeface="Calibri" pitchFamily="34" charset="0"/>
                <a:ea typeface="ＭＳ Ｐゴシック" pitchFamily="50" charset="-128"/>
              </a:rPr>
              <a:pPr fontAlgn="base">
                <a:spcBef>
                  <a:spcPct val="0"/>
                </a:spcBef>
                <a:spcAft>
                  <a:spcPct val="0"/>
                </a:spcAft>
              </a:pPr>
              <a:t>13</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効果的に本人をサポートするためにはどのようにしてあなたの考えや不安な気持ち、発言を修正すればよいか、つぎに考えてみましょう。</a:t>
            </a:r>
          </a:p>
        </p:txBody>
      </p:sp>
      <p:sp>
        <p:nvSpPr>
          <p:cNvPr id="532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F42C779E-E34E-496A-B8DD-E5D55071F770}" type="slidenum">
              <a:rPr lang="ja-JP" altLang="en-US">
                <a:latin typeface="Calibri" pitchFamily="34" charset="0"/>
                <a:ea typeface="ＭＳ Ｐゴシック" pitchFamily="50" charset="-128"/>
              </a:rPr>
              <a:pPr fontAlgn="base">
                <a:spcBef>
                  <a:spcPct val="0"/>
                </a:spcBef>
                <a:spcAft>
                  <a:spcPct val="0"/>
                </a:spcAft>
              </a:pPr>
              <a:t>14</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効果的に本人をサポートするためにはどのようにしてあなたの考えや不安な気持ち、発言を修正すればよいか、つぎに考えてみましょう。</a:t>
            </a:r>
          </a:p>
        </p:txBody>
      </p:sp>
      <p:sp>
        <p:nvSpPr>
          <p:cNvPr id="5325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F42C779E-E34E-496A-B8DD-E5D55071F770}" type="slidenum">
              <a:rPr lang="ja-JP" altLang="en-US">
                <a:latin typeface="Calibri" pitchFamily="34" charset="0"/>
                <a:ea typeface="ＭＳ Ｐゴシック" pitchFamily="50" charset="-128"/>
              </a:rPr>
              <a:pPr fontAlgn="base">
                <a:spcBef>
                  <a:spcPct val="0"/>
                </a:spcBef>
                <a:spcAft>
                  <a:spcPct val="0"/>
                </a:spcAft>
              </a:pPr>
              <a:t>15</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表</a:t>
            </a:r>
            <a:r>
              <a:rPr lang="en-US" altLang="ja-JP" dirty="0" smtClean="0"/>
              <a:t>8 . 1 </a:t>
            </a:r>
            <a:r>
              <a:rPr lang="ja-JP" altLang="en-US" dirty="0" smtClean="0"/>
              <a:t>好ましくない考えを修正する</a:t>
            </a:r>
            <a:endParaRPr lang="en-US" altLang="ja-JP" dirty="0" smtClean="0"/>
          </a:p>
          <a:p>
            <a:pPr>
              <a:spcBef>
                <a:spcPct val="0"/>
              </a:spcBef>
            </a:pPr>
            <a:endParaRPr lang="en-US" altLang="ja-JP" dirty="0" smtClean="0"/>
          </a:p>
          <a:p>
            <a:pPr>
              <a:spcBef>
                <a:spcPct val="0"/>
              </a:spcBef>
            </a:pPr>
            <a:endParaRPr lang="en-US" altLang="ja-JP" dirty="0" smtClean="0"/>
          </a:p>
          <a:p>
            <a:pPr>
              <a:spcBef>
                <a:spcPct val="0"/>
              </a:spcBef>
            </a:pPr>
            <a:r>
              <a:rPr lang="ja-JP" altLang="en-US" dirty="0" smtClean="0"/>
              <a:t>様々な例</a:t>
            </a:r>
            <a:endParaRPr lang="en-US" altLang="ja-JP" dirty="0" smtClean="0"/>
          </a:p>
          <a:p>
            <a:pPr>
              <a:spcBef>
                <a:spcPct val="0"/>
              </a:spcBef>
            </a:pPr>
            <a:endParaRPr lang="en-US" altLang="ja-JP" dirty="0" smtClean="0"/>
          </a:p>
          <a:p>
            <a:pPr>
              <a:spcBef>
                <a:spcPct val="0"/>
              </a:spcBef>
            </a:pPr>
            <a:r>
              <a:rPr lang="ja-JP" altLang="en-US" dirty="0" smtClean="0"/>
              <a:t>ちょっとした言葉が重要な意昧を帯びる場合がよくあります。摂食障害に対して抱いている複雑な感情を明確にするために、使うべきキーワードは、「でも</a:t>
            </a:r>
            <a:r>
              <a:rPr lang="en-US" altLang="ja-JP" dirty="0" smtClean="0"/>
              <a:t>( </a:t>
            </a:r>
            <a:r>
              <a:rPr lang="ja-JP" altLang="en-US" dirty="0" smtClean="0"/>
              <a:t>しかし</a:t>
            </a:r>
            <a:r>
              <a:rPr lang="en-US" altLang="ja-JP" dirty="0" smtClean="0"/>
              <a:t>)</a:t>
            </a:r>
            <a:r>
              <a:rPr lang="ja-JP" altLang="en-US" dirty="0" smtClean="0"/>
              <a:t>」</a:t>
            </a:r>
            <a:r>
              <a:rPr lang="en-US" altLang="ja-JP" dirty="0" smtClean="0"/>
              <a:t> </a:t>
            </a:r>
            <a:r>
              <a:rPr lang="ja-JP" altLang="en-US" dirty="0" smtClean="0"/>
              <a:t>ではなくて、「そして」です。「でも</a:t>
            </a:r>
            <a:r>
              <a:rPr lang="en-US" altLang="ja-JP" dirty="0" smtClean="0"/>
              <a:t>( </a:t>
            </a:r>
            <a:r>
              <a:rPr lang="ja-JP" altLang="en-US" dirty="0" smtClean="0"/>
              <a:t>しかし</a:t>
            </a:r>
            <a:r>
              <a:rPr lang="en-US" altLang="ja-JP" dirty="0" smtClean="0"/>
              <a:t>)</a:t>
            </a:r>
            <a:r>
              <a:rPr lang="ja-JP" altLang="en-US" dirty="0" smtClean="0"/>
              <a:t>」</a:t>
            </a:r>
            <a:r>
              <a:rPr lang="en-US" altLang="ja-JP" dirty="0" smtClean="0"/>
              <a:t> </a:t>
            </a:r>
            <a:r>
              <a:rPr lang="ja-JP" altLang="en-US" dirty="0" smtClean="0"/>
              <a:t>を使うと、かなり話し手の価値判断が入っているように受け取られます。</a:t>
            </a:r>
            <a:endParaRPr lang="en-US" altLang="ja-JP" dirty="0" smtClean="0"/>
          </a:p>
          <a:p>
            <a:pPr>
              <a:spcBef>
                <a:spcPct val="0"/>
              </a:spcBef>
            </a:pPr>
            <a:r>
              <a:rPr lang="ja-JP" altLang="en-US" dirty="0" smtClean="0"/>
              <a:t>「一方では、あなたは・・・と思っているのね。そして、もう一方では、あなたは・・・」</a:t>
            </a:r>
            <a:endParaRPr lang="en-US" altLang="ja-JP" dirty="0" smtClean="0"/>
          </a:p>
          <a:p>
            <a:pPr>
              <a:spcBef>
                <a:spcPct val="0"/>
              </a:spcBef>
            </a:pPr>
            <a:endParaRPr lang="en-US" altLang="ja-JP" dirty="0" smtClean="0"/>
          </a:p>
          <a:p>
            <a:pPr>
              <a:spcBef>
                <a:spcPct val="0"/>
              </a:spcBef>
            </a:pPr>
            <a:r>
              <a:rPr lang="ja-JP" altLang="en-US" dirty="0" smtClean="0"/>
              <a:t>「今は」「今のところは」「現時点では」という言葉を使うと、変化することは実現可能なのだという印象を、本人に与えることができます。</a:t>
            </a:r>
            <a:endParaRPr lang="en-US" altLang="ja-JP" dirty="0" smtClean="0"/>
          </a:p>
          <a:p>
            <a:pPr>
              <a:spcBef>
                <a:spcPct val="0"/>
              </a:spcBef>
            </a:pPr>
            <a:r>
              <a:rPr lang="ja-JP" altLang="en-US" dirty="0" smtClean="0"/>
              <a:t>「あなたは、今のところは・・・</a:t>
            </a:r>
            <a:r>
              <a:rPr lang="en-US" altLang="ja-JP" dirty="0" smtClean="0"/>
              <a:t>|</a:t>
            </a:r>
            <a:r>
              <a:rPr lang="ja-JP" altLang="en-US" dirty="0" smtClean="0"/>
              <a:t>こついて心の準備ができていないのね」</a:t>
            </a:r>
          </a:p>
        </p:txBody>
      </p:sp>
      <p:sp>
        <p:nvSpPr>
          <p:cNvPr id="5427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DECBDF73-C22B-4D78-B281-B742E50B8AFF}" type="slidenum">
              <a:rPr lang="ja-JP" altLang="en-US">
                <a:latin typeface="Calibri" pitchFamily="34" charset="0"/>
                <a:ea typeface="ＭＳ Ｐゴシック" pitchFamily="50" charset="-128"/>
              </a:rPr>
              <a:pPr fontAlgn="base">
                <a:spcBef>
                  <a:spcPct val="0"/>
                </a:spcBef>
                <a:spcAft>
                  <a:spcPct val="0"/>
                </a:spcAft>
              </a:pPr>
              <a:t>16</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6042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2CDFB43B-7414-4DB8-B216-43FEE2171768}" type="slidenum">
              <a:rPr lang="ja-JP" altLang="en-US">
                <a:latin typeface="Calibri" pitchFamily="34" charset="0"/>
                <a:ea typeface="ＭＳ Ｐゴシック" pitchFamily="50" charset="-128"/>
              </a:rPr>
              <a:pPr fontAlgn="base">
                <a:spcBef>
                  <a:spcPct val="0"/>
                </a:spcBef>
                <a:spcAft>
                  <a:spcPct val="0"/>
                </a:spcAft>
              </a:pPr>
              <a:t>18</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5939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8993B1FD-373C-431E-9E5E-1315EED0B993}" type="slidenum">
              <a:rPr lang="ja-JP" altLang="en-US">
                <a:latin typeface="Calibri" pitchFamily="34" charset="0"/>
                <a:ea typeface="ＭＳ Ｐゴシック" pitchFamily="50" charset="-128"/>
              </a:rPr>
              <a:pPr fontAlgn="base">
                <a:spcBef>
                  <a:spcPct val="0"/>
                </a:spcBef>
                <a:spcAft>
                  <a:spcPct val="0"/>
                </a:spcAft>
              </a:pPr>
              <a:t>19</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家族は強い心理的ストレスにさらされている場合がほとんどで、そのようなストレスに長期間さらされていると、家族自身にしばしば情緒的な問題が生じてきます。このようなことになると、患者さんを効果的にサポートすることができなくなってしまいます。</a:t>
            </a:r>
          </a:p>
          <a:p>
            <a:pPr>
              <a:spcBef>
                <a:spcPct val="0"/>
              </a:spcBef>
            </a:pPr>
            <a:r>
              <a:rPr lang="ja-JP" altLang="en-US" dirty="0" smtClean="0"/>
              <a:t>クラゲのたとえは、すべての感情が透けて見えるような、むき出しの感情状態を説明するのに役立ちます。例えば、すぐに泣いた</a:t>
            </a:r>
          </a:p>
          <a:p>
            <a:pPr>
              <a:spcBef>
                <a:spcPct val="0"/>
              </a:spcBef>
            </a:pPr>
            <a:r>
              <a:rPr lang="ja-JP" altLang="en-US" dirty="0" smtClean="0"/>
              <a:t>り、悲しんだり、恐怖ですくんだり、イライラしたり、怒ったり、心配のあまり再々本人のことをチェックするといった反応です。このような強烈な反応は、周囲のあらゆる人に影響を及ぼします。</a:t>
            </a:r>
            <a:endParaRPr lang="en-US" altLang="ja-JP" dirty="0" smtClean="0"/>
          </a:p>
          <a:p>
            <a:pPr>
              <a:spcBef>
                <a:spcPct val="0"/>
              </a:spcBef>
            </a:pPr>
            <a:r>
              <a:rPr lang="ja-JP" altLang="en-US" dirty="0" smtClean="0"/>
              <a:t>摂食障害によって引き起こされるさまざまな問題行動に対して家族が過剰に反応すると、彼女は家族から拒絶されたと思い、恥ずかしさや罪悪感を覚えるかもしれません。完全に家族と交流を絶って、引きこもってしまうかもしれません。</a:t>
            </a:r>
            <a:endParaRPr lang="en-US" altLang="ja-JP" dirty="0" smtClean="0"/>
          </a:p>
          <a:p>
            <a:pPr>
              <a:spcBef>
                <a:spcPct val="0"/>
              </a:spcBef>
            </a:pPr>
            <a:r>
              <a:rPr lang="ja-JP" altLang="en-US" dirty="0" smtClean="0"/>
              <a:t>あなた自身の情緒的反応を処理し、克服できるようにがんばってみることがとても大切です。</a:t>
            </a:r>
          </a:p>
        </p:txBody>
      </p:sp>
      <p:sp>
        <p:nvSpPr>
          <p:cNvPr id="6144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C5FB5A49-7B2A-4BEA-A69D-392ADE56EDA0}" type="slidenum">
              <a:rPr lang="ja-JP" altLang="en-US">
                <a:latin typeface="Calibri" pitchFamily="34" charset="0"/>
                <a:ea typeface="ＭＳ Ｐゴシック" pitchFamily="50" charset="-128"/>
              </a:rPr>
              <a:pPr fontAlgn="base">
                <a:spcBef>
                  <a:spcPct val="0"/>
                </a:spcBef>
                <a:spcAft>
                  <a:spcPct val="0"/>
                </a:spcAft>
              </a:pPr>
              <a:t>20</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smtClean="0"/>
          </a:p>
        </p:txBody>
      </p:sp>
      <p:sp>
        <p:nvSpPr>
          <p:cNvPr id="409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E45CFA91-7BC7-44CF-B881-7F6F33F726B9}" type="slidenum">
              <a:rPr lang="ja-JP" altLang="en-US">
                <a:latin typeface="Calibri" pitchFamily="34" charset="0"/>
                <a:ea typeface="ＭＳ Ｐゴシック" pitchFamily="50" charset="-128"/>
              </a:rPr>
              <a:pPr fontAlgn="base">
                <a:spcBef>
                  <a:spcPct val="0"/>
                </a:spcBef>
                <a:spcAft>
                  <a:spcPct val="0"/>
                </a:spcAft>
              </a:pPr>
              <a:t>2</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正反対の反応として、問題にいっさい関わろうとしない家族もいます。その結果、摂食障害を容認してしまうことになります</a:t>
            </a:r>
            <a:r>
              <a:rPr lang="en-US" altLang="ja-JP" dirty="0" smtClean="0"/>
              <a:t>( </a:t>
            </a:r>
            <a:r>
              <a:rPr lang="ja-JP" altLang="en-US" dirty="0" smtClean="0"/>
              <a:t>本人自身にも回避的なダチョウ・タイプの行動がよくみられます</a:t>
            </a:r>
            <a:r>
              <a:rPr lang="en-US" altLang="ja-JP" dirty="0" smtClean="0"/>
              <a:t>)</a:t>
            </a:r>
          </a:p>
          <a:p>
            <a:pPr>
              <a:spcBef>
                <a:spcPct val="0"/>
              </a:spcBef>
            </a:pPr>
            <a:r>
              <a:rPr lang="ja-JP" altLang="en-US" dirty="0" smtClean="0"/>
              <a:t>できるだけ家にいないようにすることによって、問題を避けようとする人もいるかもしれません。そのため他の家族にエデイのケアの負担を背負わせることになってしまいます。ダチョウ・タイプの対応をする人たちは、強い罪悪感を抱きながら生活しなければならなくなるでしょう。家族はどんどん孤立していくことになり、摂食障害の症状も悪くなります。</a:t>
            </a:r>
          </a:p>
        </p:txBody>
      </p:sp>
      <p:sp>
        <p:nvSpPr>
          <p:cNvPr id="6246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33262A7A-BA2C-40E5-A6D9-35CDC2DCDF03}" type="slidenum">
              <a:rPr lang="ja-JP" altLang="en-US">
                <a:latin typeface="Calibri" pitchFamily="34" charset="0"/>
                <a:ea typeface="ＭＳ Ｐゴシック" pitchFamily="50" charset="-128"/>
              </a:rPr>
              <a:pPr fontAlgn="base">
                <a:spcBef>
                  <a:spcPct val="0"/>
                </a:spcBef>
                <a:spcAft>
                  <a:spcPct val="0"/>
                </a:spcAft>
              </a:pPr>
              <a:t>21</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本人が苦しんでいるときに、あたかもカンガルーが子供を袋に入れるように、その人をさまざまな問題から守るため一生懸命になるという反応もよく起こります。また、カンガルー・タイプの親の多くが、本人と同様に高い基準を求めます。つまり、子供を世話する親の役割について、高い基準を持つのです。このような過保護的な対応は、本人が自分の行動を自分で決めるためのガイド役にはならず、むしろ、生きていくための知恵を彼女が学ぶ機会を奪ってしまうことになります。その結果、本人はダチョウ・タイプになって責任を回避するようになります。</a:t>
            </a:r>
            <a:endParaRPr lang="en-US" altLang="ja-JP" dirty="0" smtClean="0"/>
          </a:p>
          <a:p>
            <a:pPr>
              <a:spcBef>
                <a:spcPct val="0"/>
              </a:spcBef>
            </a:pPr>
            <a:r>
              <a:rPr lang="ja-JP" altLang="en-US" dirty="0" smtClean="0"/>
              <a:t>他の用事はそっちのけで、どんなときでも長時間にわたって本人の世話をしてしまうことは、よかれと思ってしたとしても、たいていの場合は逆の結果になります。このように特別に扱ってくれることを、摂食障害が与えてくれる報酬だと思ってしまうかもしれません。このような理由によって、摂食障害を手放すことができないのです。よって、家族はさらに本人の依存心を強めてしまい、自分の行動に責任を持たせるということが難しくなります。要求はエスカレートし、家族はその要求に答えるためにますます膨大な労力を注ぎこまなければならなくなります。そして燃え尽き疲弊して、本人に不満や怒りを爆発させてしまいます</a:t>
            </a:r>
            <a:r>
              <a:rPr lang="en-US" altLang="ja-JP" dirty="0" smtClean="0"/>
              <a:t>(</a:t>
            </a:r>
            <a:r>
              <a:rPr lang="ja-JP" altLang="en-US" dirty="0" smtClean="0"/>
              <a:t>一貫性と穏やかな態度の消失</a:t>
            </a:r>
            <a:r>
              <a:rPr lang="en-US" altLang="ja-JP" dirty="0" smtClean="0"/>
              <a:t>) </a:t>
            </a:r>
            <a:r>
              <a:rPr lang="ja-JP" altLang="en-US" dirty="0" err="1" smtClean="0"/>
              <a:t>。</a:t>
            </a:r>
            <a:r>
              <a:rPr lang="ja-JP" altLang="en-US" dirty="0" smtClean="0"/>
              <a:t>それまでの過保護的な対応をいきなり撤回することになるので、本人は混乱してますます摂食障害にしがみつくことになります。</a:t>
            </a:r>
            <a:endParaRPr lang="en-US" altLang="ja-JP" dirty="0" smtClean="0"/>
          </a:p>
          <a:p>
            <a:pPr>
              <a:spcBef>
                <a:spcPct val="0"/>
              </a:spcBef>
            </a:pPr>
            <a:endParaRPr lang="ja-JP" altLang="en-US" dirty="0" smtClean="0"/>
          </a:p>
        </p:txBody>
      </p:sp>
      <p:sp>
        <p:nvSpPr>
          <p:cNvPr id="6349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8F028B48-D4BB-4E9B-A18C-8E45ED87C270}" type="slidenum">
              <a:rPr lang="ja-JP" altLang="en-US">
                <a:latin typeface="Calibri" pitchFamily="34" charset="0"/>
                <a:ea typeface="ＭＳ Ｐゴシック" pitchFamily="50" charset="-128"/>
              </a:rPr>
              <a:pPr fontAlgn="base">
                <a:spcBef>
                  <a:spcPct val="0"/>
                </a:spcBef>
                <a:spcAft>
                  <a:spcPct val="0"/>
                </a:spcAft>
              </a:pPr>
              <a:t>22</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変わらなければならない理由について強制的、一方的で理詰めで議論しようとすることになります。しかし、そのような対応では本人にむしろ「変わるつもりがない</a:t>
            </a:r>
            <a:r>
              <a:rPr lang="en-US" altLang="ja-JP" smtClean="0"/>
              <a:t>J </a:t>
            </a:r>
            <a:r>
              <a:rPr lang="ja-JP" altLang="en-US" smtClean="0"/>
              <a:t>ということを繰り返し口に出す機会を与えてしまうことになるため、摂食障害はますます治りにくくなってしまうのです。説得に失敗すると怒りや失望がまし、本人を変えるために威嚇や攻撃、脅しを用いるなど強制的な態度がさらにエスカレートします。すると本人は家族から拒絶され、愛されず、理解されていないと感じるか、家族を軽蔑するかもしれません。</a:t>
            </a:r>
            <a:endParaRPr lang="en-US" altLang="ja-JP" smtClean="0"/>
          </a:p>
          <a:p>
            <a:pPr>
              <a:spcBef>
                <a:spcPct val="0"/>
              </a:spcBef>
            </a:pPr>
            <a:r>
              <a:rPr lang="ja-JP" altLang="en-US" smtClean="0"/>
              <a:t>一般的に言って、摂食障害を抱えている人の考えを変えようとして議論したり、強制しでもうまくいきません。彼女たちの思考は、強力で独特な情緒的意味づけとセットになって、固く保持されているからです</a:t>
            </a:r>
            <a:r>
              <a:rPr lang="en-US" altLang="ja-JP" smtClean="0"/>
              <a:t>( </a:t>
            </a:r>
            <a:r>
              <a:rPr lang="ja-JP" altLang="en-US" smtClean="0"/>
              <a:t>このことは脳画像所見によって確かめることができます</a:t>
            </a:r>
            <a:r>
              <a:rPr lang="en-US" altLang="ja-JP" smtClean="0"/>
              <a:t>)</a:t>
            </a:r>
            <a:r>
              <a:rPr lang="ja-JP" altLang="en-US" smtClean="0"/>
              <a:t>。むしろ、穏やかな態度で、意見の相違を認め、積極的に明確な限界設定を行なっていくことが重要なのです。</a:t>
            </a:r>
            <a:endParaRPr lang="en-US" altLang="ja-JP" smtClean="0"/>
          </a:p>
          <a:p>
            <a:pPr>
              <a:spcBef>
                <a:spcPct val="0"/>
              </a:spcBef>
            </a:pPr>
            <a:r>
              <a:rPr lang="ja-JP" altLang="en-US" smtClean="0"/>
              <a:t>もし、ある人が変化することに対して心の準備ができていないときに、命令や指図によってその人を変わらせようとするなら、反対の結果になる。つまり、その人はますます頑なになり、変化に対するモチベーションは逆に下がってしまうのです。</a:t>
            </a:r>
            <a:endParaRPr lang="en-US" altLang="ja-JP" smtClean="0"/>
          </a:p>
          <a:p>
            <a:pPr>
              <a:spcBef>
                <a:spcPct val="0"/>
              </a:spcBef>
            </a:pPr>
            <a:r>
              <a:rPr lang="ja-JP" altLang="en-US" smtClean="0"/>
              <a:t>こういった悪循環から逃れるためには、一歩下がって、意見の違いを認め、口論になりそうであれば、穏やかにかわし、成り行きにまかせて、混乱に巻き込まれないようにしましょう。</a:t>
            </a:r>
            <a:endParaRPr lang="en-US" altLang="ja-JP" smtClean="0"/>
          </a:p>
          <a:p>
            <a:pPr>
              <a:spcBef>
                <a:spcPct val="0"/>
              </a:spcBef>
            </a:pPr>
            <a:r>
              <a:rPr lang="ja-JP" altLang="en-US" smtClean="0"/>
              <a:t>例：「あなたと同じようなものの見方はできないのよ。私はあなたに賛成できないわ。でも、あなだがそう感じているということは認めるわ」</a:t>
            </a:r>
            <a:endParaRPr lang="en-US" altLang="ja-JP" smtClean="0"/>
          </a:p>
        </p:txBody>
      </p:sp>
      <p:sp>
        <p:nvSpPr>
          <p:cNvPr id="6451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2A72AE2E-ED39-4EA5-8A7B-ECB703C1B903}" type="slidenum">
              <a:rPr lang="ja-JP" altLang="en-US">
                <a:latin typeface="Calibri" pitchFamily="34" charset="0"/>
                <a:ea typeface="ＭＳ Ｐゴシック" pitchFamily="50" charset="-128"/>
              </a:rPr>
              <a:pPr fontAlgn="base">
                <a:spcBef>
                  <a:spcPct val="0"/>
                </a:spcBef>
                <a:spcAft>
                  <a:spcPct val="0"/>
                </a:spcAft>
              </a:pPr>
              <a:t>23</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86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27183984-B365-4C3D-970F-FA8CF6BC7066}" type="slidenum">
              <a:rPr lang="ja-JP" altLang="en-US">
                <a:latin typeface="Calibri" pitchFamily="34" charset="0"/>
                <a:ea typeface="ＭＳ Ｐゴシック" pitchFamily="50" charset="-128"/>
              </a:rPr>
              <a:pPr fontAlgn="base">
                <a:spcBef>
                  <a:spcPct val="0"/>
                </a:spcBef>
                <a:spcAft>
                  <a:spcPct val="0"/>
                </a:spcAft>
              </a:pPr>
              <a:t>24</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066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1D13AE98-0518-41AB-B459-E6CC1E34B6FB}" type="slidenum">
              <a:rPr lang="ja-JP" altLang="en-US">
                <a:latin typeface="Calibri" pitchFamily="34" charset="0"/>
                <a:ea typeface="ＭＳ Ｐゴシック" pitchFamily="50" charset="-128"/>
              </a:rPr>
              <a:pPr fontAlgn="base">
                <a:spcBef>
                  <a:spcPct val="0"/>
                </a:spcBef>
                <a:spcAft>
                  <a:spcPct val="0"/>
                </a:spcAft>
              </a:pPr>
              <a:t>25</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normAutofit lnSpcReduction="10000"/>
          </a:bodyPr>
          <a:lstStyle/>
          <a:p>
            <a:pPr fontAlgn="auto">
              <a:spcBef>
                <a:spcPts val="0"/>
              </a:spcBef>
              <a:spcAft>
                <a:spcPts val="0"/>
              </a:spcAft>
              <a:defRPr/>
            </a:pPr>
            <a:r>
              <a:rPr lang="ja-JP" altLang="en-US" dirty="0" smtClean="0"/>
              <a:t>「私が・・・と言ったとき、あなだは目を伏せたわね</a:t>
            </a:r>
            <a:r>
              <a:rPr lang="en-US" altLang="ja-JP" dirty="0" smtClean="0"/>
              <a:t>/</a:t>
            </a:r>
            <a:r>
              <a:rPr lang="ja-JP" altLang="en-US" dirty="0" smtClean="0"/>
              <a:t>顔をそむけたわね。もしかして、怒っているのではないの？何を感じているのか、考えているのか、もう少し話してもらえないかしら」</a:t>
            </a:r>
            <a:endParaRPr lang="en-US" altLang="ja-JP" dirty="0" smtClean="0"/>
          </a:p>
          <a:p>
            <a:pPr fontAlgn="auto">
              <a:spcBef>
                <a:spcPts val="0"/>
              </a:spcBef>
              <a:spcAft>
                <a:spcPts val="0"/>
              </a:spcAft>
              <a:defRPr/>
            </a:pPr>
            <a:endParaRPr lang="en-US" altLang="ja-JP" dirty="0" smtClean="0"/>
          </a:p>
          <a:p>
            <a:pPr fontAlgn="auto">
              <a:spcBef>
                <a:spcPts val="0"/>
              </a:spcBef>
              <a:spcAft>
                <a:spcPts val="0"/>
              </a:spcAft>
              <a:defRPr/>
            </a:pPr>
            <a:r>
              <a:rPr lang="ja-JP" altLang="en-US" dirty="0" smtClean="0"/>
              <a:t>「ええ、ちょっと怒っているわ。古って、</a:t>
            </a:r>
            <a:r>
              <a:rPr lang="en-US" altLang="ja-JP" dirty="0" smtClean="0"/>
              <a:t>『</a:t>
            </a:r>
            <a:r>
              <a:rPr lang="ja-JP" altLang="en-US" dirty="0" smtClean="0"/>
              <a:t>これからがんばる</a:t>
            </a:r>
            <a:r>
              <a:rPr lang="en-US" altLang="ja-JP" dirty="0" smtClean="0"/>
              <a:t>』</a:t>
            </a:r>
            <a:r>
              <a:rPr lang="ja-JP" altLang="en-US" dirty="0" smtClean="0"/>
              <a:t>とあなだは言っていだの</a:t>
            </a:r>
            <a:r>
              <a:rPr lang="en-US" altLang="ja-JP" dirty="0" smtClean="0"/>
              <a:t>|</a:t>
            </a:r>
            <a:r>
              <a:rPr lang="ja-JP" altLang="en-US" dirty="0" smtClean="0"/>
              <a:t>こ、先週体重が減ったんだもの」</a:t>
            </a:r>
            <a:endParaRPr lang="en-US" altLang="ja-JP" dirty="0" smtClean="0"/>
          </a:p>
          <a:p>
            <a:pPr fontAlgn="auto">
              <a:spcBef>
                <a:spcPts val="0"/>
              </a:spcBef>
              <a:spcAft>
                <a:spcPts val="0"/>
              </a:spcAft>
              <a:defRPr/>
            </a:pPr>
            <a:r>
              <a:rPr lang="ja-JP" altLang="en-US" dirty="0" smtClean="0"/>
              <a:t>例えばこの場合</a:t>
            </a:r>
            <a:endParaRPr lang="en-US" altLang="ja-JP" dirty="0" smtClean="0"/>
          </a:p>
          <a:p>
            <a:pPr fontAlgn="auto">
              <a:spcBef>
                <a:spcPts val="0"/>
              </a:spcBef>
              <a:spcAft>
                <a:spcPts val="0"/>
              </a:spcAft>
              <a:defRPr/>
            </a:pPr>
            <a:r>
              <a:rPr lang="ja-JP" altLang="en-US" dirty="0" smtClean="0"/>
              <a:t>・ゴールを変更する：変わるのは難しいことだし、期待し過ぎだったかもしればいわね。私自身もつい完全主義的な目標に飛びついてしまうの。もっと現実的</a:t>
            </a:r>
            <a:r>
              <a:rPr lang="en-US" altLang="ja-JP" dirty="0" smtClean="0"/>
              <a:t>|</a:t>
            </a:r>
            <a:r>
              <a:rPr lang="ja-JP" altLang="en-US" dirty="0" smtClean="0"/>
              <a:t>こならないといけないわね」</a:t>
            </a:r>
          </a:p>
          <a:p>
            <a:pPr fontAlgn="auto">
              <a:spcBef>
                <a:spcPts val="0"/>
              </a:spcBef>
              <a:spcAft>
                <a:spcPts val="0"/>
              </a:spcAft>
              <a:defRPr/>
            </a:pPr>
            <a:r>
              <a:rPr lang="ja-JP" altLang="en-US" dirty="0" smtClean="0"/>
              <a:t>・努力はほめる：朝食</a:t>
            </a:r>
            <a:r>
              <a:rPr lang="en-US" altLang="ja-JP" dirty="0" smtClean="0"/>
              <a:t>!</a:t>
            </a:r>
            <a:r>
              <a:rPr lang="ja-JP" altLang="en-US" dirty="0" smtClean="0"/>
              <a:t>こトース卜を食べるよう</a:t>
            </a:r>
            <a:r>
              <a:rPr lang="en-US" altLang="ja-JP" dirty="0" smtClean="0"/>
              <a:t>|</a:t>
            </a:r>
            <a:r>
              <a:rPr lang="ja-JP" altLang="en-US" dirty="0" smtClean="0"/>
              <a:t>こして、変わろうとがんばっていたわね。うれしかったわ」</a:t>
            </a:r>
          </a:p>
          <a:p>
            <a:pPr fontAlgn="auto">
              <a:spcBef>
                <a:spcPts val="0"/>
              </a:spcBef>
              <a:spcAft>
                <a:spcPts val="0"/>
              </a:spcAft>
              <a:defRPr/>
            </a:pPr>
            <a:r>
              <a:rPr lang="ja-JP" altLang="en-US" dirty="0" smtClean="0"/>
              <a:t>・受け入れる：今の環境で変わろうとすることは不可能に近いわよね。入院治療が必要な人もたくさんいるわ」</a:t>
            </a:r>
          </a:p>
          <a:p>
            <a:pPr fontAlgn="auto">
              <a:spcBef>
                <a:spcPts val="0"/>
              </a:spcBef>
              <a:spcAft>
                <a:spcPts val="0"/>
              </a:spcAft>
              <a:defRPr/>
            </a:pPr>
            <a:r>
              <a:rPr lang="ja-JP" altLang="en-US" dirty="0" smtClean="0"/>
              <a:t>・慰める：そんな</a:t>
            </a:r>
            <a:r>
              <a:rPr lang="en-US" altLang="ja-JP" dirty="0" smtClean="0"/>
              <a:t>|</a:t>
            </a:r>
            <a:r>
              <a:rPr lang="ja-JP" altLang="en-US" dirty="0" smtClean="0"/>
              <a:t>こ難しいことだったなんて、ちょっと残念だけど。くよくよしたって仕方ないわね。気分転換に出かけましょう」</a:t>
            </a:r>
            <a:endParaRPr lang="en-US" altLang="ja-JP" dirty="0" smtClean="0"/>
          </a:p>
          <a:p>
            <a:pPr fontAlgn="auto">
              <a:spcBef>
                <a:spcPts val="0"/>
              </a:spcBef>
              <a:spcAft>
                <a:spcPts val="0"/>
              </a:spcAft>
              <a:defRPr/>
            </a:pPr>
            <a:endParaRPr lang="en-US" altLang="ja-JP" dirty="0" smtClean="0"/>
          </a:p>
          <a:p>
            <a:pPr fontAlgn="auto">
              <a:spcBef>
                <a:spcPts val="0"/>
              </a:spcBef>
              <a:spcAft>
                <a:spcPts val="0"/>
              </a:spcAft>
              <a:defRPr/>
            </a:pPr>
            <a:r>
              <a:rPr lang="ja-JP" altLang="en-US" dirty="0" smtClean="0"/>
              <a:t>母親と一緒に外を歩いているとき、昔のクラスメイトとすれ違ったような場合。</a:t>
            </a:r>
            <a:endParaRPr lang="en-US" altLang="ja-JP" dirty="0" smtClean="0"/>
          </a:p>
          <a:p>
            <a:pPr fontAlgn="auto">
              <a:spcBef>
                <a:spcPts val="0"/>
              </a:spcBef>
              <a:spcAft>
                <a:spcPts val="0"/>
              </a:spcAft>
              <a:defRPr/>
            </a:pPr>
            <a:r>
              <a:rPr lang="ja-JP" altLang="en-US" dirty="0" smtClean="0"/>
              <a:t>「他人にじろじろ見られて、お母さん、私と一緒に歩いているのが恥ずかしいんでしょう？」と言われた時の答え。</a:t>
            </a:r>
            <a:endParaRPr lang="en-US" altLang="ja-JP" dirty="0" smtClean="0"/>
          </a:p>
          <a:p>
            <a:pPr fontAlgn="auto">
              <a:spcBef>
                <a:spcPts val="0"/>
              </a:spcBef>
              <a:spcAft>
                <a:spcPts val="0"/>
              </a:spcAft>
              <a:defRPr/>
            </a:pPr>
            <a:endParaRPr lang="en-US" altLang="ja-JP" dirty="0" smtClean="0"/>
          </a:p>
          <a:p>
            <a:pPr fontAlgn="auto">
              <a:spcBef>
                <a:spcPts val="0"/>
              </a:spcBef>
              <a:spcAft>
                <a:spcPts val="0"/>
              </a:spcAft>
              <a:defRPr/>
            </a:pPr>
            <a:r>
              <a:rPr lang="en-US" altLang="ja-JP" dirty="0" smtClean="0"/>
              <a:t>×</a:t>
            </a:r>
            <a:r>
              <a:rPr lang="ja-JP" altLang="en-US" dirty="0" smtClean="0"/>
              <a:t>「恥ずかしいわけないわ。あなだはとっても素敵よ」</a:t>
            </a:r>
            <a:endParaRPr lang="en-US" altLang="ja-JP" dirty="0" smtClean="0"/>
          </a:p>
          <a:p>
            <a:pPr fontAlgn="auto">
              <a:spcBef>
                <a:spcPts val="0"/>
              </a:spcBef>
              <a:spcAft>
                <a:spcPts val="0"/>
              </a:spcAft>
              <a:defRPr/>
            </a:pPr>
            <a:r>
              <a:rPr lang="ja-JP" altLang="en-US" dirty="0" smtClean="0"/>
              <a:t>○「昔のお友達</a:t>
            </a:r>
            <a:r>
              <a:rPr lang="en-US" altLang="ja-JP" dirty="0" smtClean="0"/>
              <a:t>l</a:t>
            </a:r>
            <a:r>
              <a:rPr lang="ja-JP" altLang="en-US" dirty="0" smtClean="0"/>
              <a:t>こ会うと、自分の病気のことが、恥ずかしく思うの？」</a:t>
            </a:r>
            <a:endParaRPr lang="en-US" altLang="ja-JP" dirty="0" smtClean="0"/>
          </a:p>
          <a:p>
            <a:pPr fontAlgn="auto">
              <a:spcBef>
                <a:spcPts val="0"/>
              </a:spcBef>
              <a:spcAft>
                <a:spcPts val="0"/>
              </a:spcAft>
              <a:defRPr/>
            </a:pPr>
            <a:endParaRPr lang="ja-JP" altLang="en-US" dirty="0"/>
          </a:p>
        </p:txBody>
      </p:sp>
      <p:sp>
        <p:nvSpPr>
          <p:cNvPr id="716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93A2B656-7882-4C7E-9056-38F8545CC9A1}" type="slidenum">
              <a:rPr lang="ja-JP" altLang="en-US">
                <a:latin typeface="Calibri" pitchFamily="34" charset="0"/>
                <a:ea typeface="ＭＳ Ｐゴシック" pitchFamily="50" charset="-128"/>
              </a:rPr>
              <a:pPr fontAlgn="base">
                <a:spcBef>
                  <a:spcPct val="0"/>
                </a:spcBef>
                <a:spcAft>
                  <a:spcPct val="0"/>
                </a:spcAft>
              </a:pPr>
              <a:t>26</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373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E8B3260B-3DD5-4781-9123-8C242900E0F9}" type="slidenum">
              <a:rPr lang="ja-JP" altLang="en-US">
                <a:latin typeface="Calibri" pitchFamily="34" charset="0"/>
                <a:ea typeface="ＭＳ Ｐゴシック" pitchFamily="50" charset="-128"/>
              </a:rPr>
              <a:pPr fontAlgn="base">
                <a:spcBef>
                  <a:spcPct val="0"/>
                </a:spcBef>
                <a:spcAft>
                  <a:spcPct val="0"/>
                </a:spcAft>
              </a:pPr>
              <a:t>27</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656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AA63E123-30EB-4421-95B7-A04E57469F67}" type="slidenum">
              <a:rPr lang="ja-JP" altLang="en-US">
                <a:latin typeface="Calibri" pitchFamily="34" charset="0"/>
                <a:ea typeface="ＭＳ Ｐゴシック" pitchFamily="50" charset="-128"/>
              </a:rPr>
              <a:pPr fontAlgn="base">
                <a:spcBef>
                  <a:spcPct val="0"/>
                </a:spcBef>
                <a:spcAft>
                  <a:spcPct val="0"/>
                </a:spcAft>
              </a:pPr>
              <a:t>28</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758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74537887-3C61-4AB2-851F-72887CC5EC9D}" type="slidenum">
              <a:rPr lang="ja-JP" altLang="en-US">
                <a:latin typeface="Calibri" pitchFamily="34" charset="0"/>
                <a:ea typeface="ＭＳ Ｐゴシック" pitchFamily="50" charset="-128"/>
              </a:rPr>
              <a:pPr fontAlgn="base">
                <a:spcBef>
                  <a:spcPct val="0"/>
                </a:spcBef>
                <a:spcAft>
                  <a:spcPct val="0"/>
                </a:spcAft>
              </a:pPr>
              <a:t>29</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dirty="0" smtClean="0"/>
              <a:t>表</a:t>
            </a:r>
            <a:r>
              <a:rPr lang="en-US" altLang="ja-JP" dirty="0" smtClean="0"/>
              <a:t>8 . 1 </a:t>
            </a:r>
            <a:r>
              <a:rPr lang="ja-JP" altLang="en-US" dirty="0" smtClean="0"/>
              <a:t>好ましくない考えを修正する</a:t>
            </a:r>
            <a:endParaRPr lang="en-US" altLang="ja-JP" dirty="0" smtClean="0"/>
          </a:p>
          <a:p>
            <a:pPr>
              <a:spcBef>
                <a:spcPct val="0"/>
              </a:spcBef>
            </a:pPr>
            <a:endParaRPr lang="en-US" altLang="ja-JP" dirty="0" smtClean="0"/>
          </a:p>
          <a:p>
            <a:pPr>
              <a:spcBef>
                <a:spcPct val="0"/>
              </a:spcBef>
            </a:pPr>
            <a:endParaRPr lang="en-US" altLang="ja-JP" dirty="0" smtClean="0"/>
          </a:p>
          <a:p>
            <a:pPr>
              <a:spcBef>
                <a:spcPct val="0"/>
              </a:spcBef>
            </a:pPr>
            <a:r>
              <a:rPr lang="ja-JP" altLang="en-US" dirty="0" smtClean="0"/>
              <a:t>様々な例</a:t>
            </a:r>
            <a:endParaRPr lang="en-US" altLang="ja-JP" dirty="0" smtClean="0"/>
          </a:p>
          <a:p>
            <a:pPr>
              <a:spcBef>
                <a:spcPct val="0"/>
              </a:spcBef>
            </a:pPr>
            <a:endParaRPr lang="en-US" altLang="ja-JP" dirty="0" smtClean="0"/>
          </a:p>
          <a:p>
            <a:pPr>
              <a:spcBef>
                <a:spcPct val="0"/>
              </a:spcBef>
            </a:pPr>
            <a:r>
              <a:rPr lang="ja-JP" altLang="en-US" dirty="0" smtClean="0"/>
              <a:t>ちょっとした言葉が重要な意昧を帯びる場合がよくあります。摂食障害に対して抱いている複雑な感情を明確にするために、使うべきキーワードは、「でも</a:t>
            </a:r>
            <a:r>
              <a:rPr lang="en-US" altLang="ja-JP" dirty="0" smtClean="0"/>
              <a:t>( </a:t>
            </a:r>
            <a:r>
              <a:rPr lang="ja-JP" altLang="en-US" dirty="0" smtClean="0"/>
              <a:t>しかし</a:t>
            </a:r>
            <a:r>
              <a:rPr lang="en-US" altLang="ja-JP" dirty="0" smtClean="0"/>
              <a:t>)</a:t>
            </a:r>
            <a:r>
              <a:rPr lang="ja-JP" altLang="en-US" dirty="0" smtClean="0"/>
              <a:t>」</a:t>
            </a:r>
            <a:r>
              <a:rPr lang="en-US" altLang="ja-JP" dirty="0" smtClean="0"/>
              <a:t> </a:t>
            </a:r>
            <a:r>
              <a:rPr lang="ja-JP" altLang="en-US" dirty="0" smtClean="0"/>
              <a:t>ではなくて、「そして」です。「でも</a:t>
            </a:r>
            <a:r>
              <a:rPr lang="en-US" altLang="ja-JP" dirty="0" smtClean="0"/>
              <a:t>( </a:t>
            </a:r>
            <a:r>
              <a:rPr lang="ja-JP" altLang="en-US" dirty="0" smtClean="0"/>
              <a:t>しかし</a:t>
            </a:r>
            <a:r>
              <a:rPr lang="en-US" altLang="ja-JP" dirty="0" smtClean="0"/>
              <a:t>)</a:t>
            </a:r>
            <a:r>
              <a:rPr lang="ja-JP" altLang="en-US" dirty="0" smtClean="0"/>
              <a:t>」</a:t>
            </a:r>
            <a:r>
              <a:rPr lang="en-US" altLang="ja-JP" dirty="0" smtClean="0"/>
              <a:t> </a:t>
            </a:r>
            <a:r>
              <a:rPr lang="ja-JP" altLang="en-US" dirty="0" smtClean="0"/>
              <a:t>を使うと、かなり話し手の価値判断が入っているように受け取られます。</a:t>
            </a:r>
            <a:endParaRPr lang="en-US" altLang="ja-JP" dirty="0" smtClean="0"/>
          </a:p>
          <a:p>
            <a:pPr>
              <a:spcBef>
                <a:spcPct val="0"/>
              </a:spcBef>
            </a:pPr>
            <a:r>
              <a:rPr lang="ja-JP" altLang="en-US" dirty="0" smtClean="0"/>
              <a:t>「一方では、あなたは・・・と思っているのね。そして、もう一方では、あなたは・・・」</a:t>
            </a:r>
            <a:endParaRPr lang="en-US" altLang="ja-JP" dirty="0" smtClean="0"/>
          </a:p>
          <a:p>
            <a:pPr>
              <a:spcBef>
                <a:spcPct val="0"/>
              </a:spcBef>
            </a:pPr>
            <a:endParaRPr lang="en-US" altLang="ja-JP" dirty="0" smtClean="0"/>
          </a:p>
          <a:p>
            <a:pPr>
              <a:spcBef>
                <a:spcPct val="0"/>
              </a:spcBef>
            </a:pPr>
            <a:r>
              <a:rPr lang="ja-JP" altLang="en-US" dirty="0" smtClean="0"/>
              <a:t>「今は」「今のところは」「現時点では」という言葉を使うと、変化することは実現可能なのだという印象を、本人に与えることができます。</a:t>
            </a:r>
            <a:endParaRPr lang="en-US" altLang="ja-JP" dirty="0" smtClean="0"/>
          </a:p>
          <a:p>
            <a:pPr>
              <a:spcBef>
                <a:spcPct val="0"/>
              </a:spcBef>
            </a:pPr>
            <a:r>
              <a:rPr lang="ja-JP" altLang="en-US" dirty="0" smtClean="0"/>
              <a:t>「あなたは、今のところは・・・</a:t>
            </a:r>
            <a:r>
              <a:rPr lang="en-US" altLang="ja-JP" dirty="0" smtClean="0"/>
              <a:t>|</a:t>
            </a:r>
            <a:r>
              <a:rPr lang="ja-JP" altLang="en-US" dirty="0" smtClean="0"/>
              <a:t>こついて心の準備ができていないのね」</a:t>
            </a:r>
          </a:p>
        </p:txBody>
      </p:sp>
      <p:sp>
        <p:nvSpPr>
          <p:cNvPr id="5427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DECBDF73-C22B-4D78-B281-B742E50B8AFF}" type="slidenum">
              <a:rPr lang="ja-JP" altLang="en-US">
                <a:latin typeface="Calibri" pitchFamily="34" charset="0"/>
                <a:ea typeface="ＭＳ Ｐゴシック" pitchFamily="50" charset="-128"/>
              </a:rPr>
              <a:pPr fontAlgn="base">
                <a:spcBef>
                  <a:spcPct val="0"/>
                </a:spcBef>
                <a:spcAft>
                  <a:spcPct val="0"/>
                </a:spcAft>
              </a:pPr>
              <a:t>30</a:t>
            </a:fld>
            <a:endParaRPr lang="ja-JP" altLang="en-US" dirty="0">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要約する際には正しくできているかどうかは重要で、はありません。話し手の意図することと少し違ったことを言ってしまったとしても、役に立つことがあります。なぜなら、そのことによって、話し手はさらに詳しく自分の考えを繰り返し説明することができるからです。</a:t>
            </a:r>
            <a:endParaRPr lang="en-US" altLang="ja-JP" smtClean="0"/>
          </a:p>
          <a:p>
            <a:pPr>
              <a:spcBef>
                <a:spcPct val="0"/>
              </a:spcBef>
            </a:pPr>
            <a:r>
              <a:rPr lang="ja-JP" altLang="en-US" smtClean="0"/>
              <a:t>つまり「失敗は宝」ということです。摂食障害の患者さんが持つ特徴のひとつに、失敗することを過度に恐れるということがあります。そのために彼女たちは、予測可能で、失敗のない小さな世界に閉じこもってしまうのです。もしもあなたが自らの失敗を認めることを恐れず、失敗から何かを学び、そして、失敗から新たに学んだことにもとづいて柔軟に方針転換できるといことを身をもって示すことができれば、それは生きていくためのとても重要なスキルを伝えていることになるのです。</a:t>
            </a:r>
            <a:endParaRPr lang="en-US" altLang="ja-JP" smtClean="0"/>
          </a:p>
          <a:p>
            <a:pPr>
              <a:spcBef>
                <a:spcPct val="0"/>
              </a:spcBef>
            </a:pPr>
            <a:r>
              <a:rPr lang="ja-JP" altLang="en-US" smtClean="0"/>
              <a:t>患者さんは摂食障害にかかっており、病気の部分はあなたをイライラさせるものです。しかし摂食障害に蝕まれていない健康な心を持っているのです。彼女を病気から切り離して、ひとりの人間として大きな視点から見るように努めてください。そうすれば穏やかに多くの愛情を注ぎ、温かい態度でケアと励ましを続けることができます。</a:t>
            </a:r>
          </a:p>
        </p:txBody>
      </p:sp>
      <p:sp>
        <p:nvSpPr>
          <p:cNvPr id="4301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5C987316-5440-45AE-9C3A-D96B681AF221}" type="slidenum">
              <a:rPr lang="ja-JP" altLang="en-US">
                <a:latin typeface="Calibri" pitchFamily="34" charset="0"/>
                <a:ea typeface="ＭＳ Ｐゴシック" pitchFamily="50" charset="-128"/>
              </a:rPr>
              <a:pPr fontAlgn="base">
                <a:spcBef>
                  <a:spcPct val="0"/>
                </a:spcBef>
                <a:spcAft>
                  <a:spcPct val="0"/>
                </a:spcAft>
              </a:pPr>
              <a:t>3</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4403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9FF8D678-2CBD-4973-83F9-2AAF0F8939A1}" type="slidenum">
              <a:rPr lang="ja-JP" altLang="en-US">
                <a:latin typeface="Calibri" pitchFamily="34" charset="0"/>
                <a:ea typeface="ＭＳ Ｐゴシック" pitchFamily="50" charset="-128"/>
              </a:rPr>
              <a:pPr fontAlgn="base">
                <a:spcBef>
                  <a:spcPct val="0"/>
                </a:spcBef>
                <a:spcAft>
                  <a:spcPct val="0"/>
                </a:spcAft>
              </a:pPr>
              <a:t>4</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4506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787953AE-2F47-42CD-829F-01C989D885E4}" type="slidenum">
              <a:rPr lang="ja-JP" altLang="en-US">
                <a:latin typeface="Calibri" pitchFamily="34" charset="0"/>
                <a:ea typeface="ＭＳ Ｐゴシック" pitchFamily="50" charset="-128"/>
              </a:rPr>
              <a:pPr fontAlgn="base">
                <a:spcBef>
                  <a:spcPct val="0"/>
                </a:spcBef>
                <a:spcAft>
                  <a:spcPct val="0"/>
                </a:spcAft>
              </a:pPr>
              <a:t>5</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wrap="square" numCol="1" anchor="t" anchorCtr="0" compatLnSpc="1">
            <a:prstTxWarp prst="textNoShape">
              <a:avLst/>
            </a:prstTxWarp>
          </a:bodyPr>
          <a:lstStyle/>
          <a:p>
            <a:pPr>
              <a:lnSpc>
                <a:spcPct val="90000"/>
              </a:lnSpc>
              <a:spcBef>
                <a:spcPct val="0"/>
              </a:spcBef>
            </a:pPr>
            <a:r>
              <a:rPr lang="en-US" altLang="ja-JP" smtClean="0"/>
              <a:t>L</a:t>
            </a:r>
          </a:p>
          <a:p>
            <a:pPr>
              <a:lnSpc>
                <a:spcPct val="90000"/>
              </a:lnSpc>
              <a:spcBef>
                <a:spcPct val="0"/>
              </a:spcBef>
            </a:pPr>
            <a:r>
              <a:rPr lang="ja-JP" altLang="en-US" smtClean="0"/>
              <a:t>話を聞くことによって、話し手の考えや感情を尊重しているということが伝わります。食事と体型のことばかりに集中していますが、会話の背後にある、より深い意味を理解するようにしましょう。食事や体加についての話は、ストレスや自分自身に対する否定的な信念を象徴しているものです。摂食障害の患者さんはしばしば、自分には大きな欠点があり何の値打ちもない人間だ、という強固な信念を持っています。会事や体重、体型についての話に引きずり込まれないようにして、例えば、「あなたは動揺しているように見えるわ」などと言うようにしましょう。質問は一つ二つにしてください。</a:t>
            </a:r>
            <a:endParaRPr lang="en-US" altLang="ja-JP" smtClean="0"/>
          </a:p>
          <a:p>
            <a:pPr>
              <a:lnSpc>
                <a:spcPct val="90000"/>
              </a:lnSpc>
              <a:spcBef>
                <a:spcPct val="0"/>
              </a:spcBef>
            </a:pPr>
            <a:r>
              <a:rPr lang="en-US" altLang="ja-JP" smtClean="0"/>
              <a:t>E</a:t>
            </a:r>
          </a:p>
          <a:p>
            <a:pPr>
              <a:lnSpc>
                <a:spcPct val="90000"/>
              </a:lnSpc>
              <a:spcBef>
                <a:spcPct val="0"/>
              </a:spcBef>
            </a:pPr>
            <a:r>
              <a:rPr lang="ja-JP" altLang="en-US" smtClean="0"/>
              <a:t>共感とは、ものごとをその人の視点から眺めて、その人の気持ちを理解しようとすることです。同情ではありません。同情は本人が主体性を持たず弱々しい犠牲者である、ということを意味してしまいます。本人が積極的な役割を果たし、不安に立ち向かうための勇気とスタミナを得ることができではじめて、この病気を克服することができます。</a:t>
            </a:r>
            <a:endParaRPr lang="en-US" altLang="ja-JP" smtClean="0"/>
          </a:p>
          <a:p>
            <a:pPr>
              <a:lnSpc>
                <a:spcPct val="90000"/>
              </a:lnSpc>
              <a:spcBef>
                <a:spcPct val="0"/>
              </a:spcBef>
            </a:pPr>
            <a:r>
              <a:rPr lang="en-US" altLang="ja-JP" smtClean="0"/>
              <a:t>S</a:t>
            </a:r>
          </a:p>
          <a:p>
            <a:pPr>
              <a:lnSpc>
                <a:spcPct val="90000"/>
              </a:lnSpc>
              <a:spcBef>
                <a:spcPct val="0"/>
              </a:spcBef>
            </a:pPr>
            <a:r>
              <a:rPr lang="ja-JP" altLang="en-US" smtClean="0"/>
              <a:t>ケアにあたる家族は、患者さんから敵意を向けられたり、拒絶されることがしばしばあるので、このような雰囲気を維持することは難しいことです。しかしそれは本人の病的な面がでているのであって、それが本人そのものではないことに注意してください。そのため、摂食障害とは無関係な活動を積極的に一緒に行なうようにしてください。例えば織物や絵画、パズルやゲームといった趣味活動です。父親や兄弟は、こういった場面で重要な役割を担うことができます。</a:t>
            </a:r>
          </a:p>
        </p:txBody>
      </p:sp>
      <p:sp>
        <p:nvSpPr>
          <p:cNvPr id="460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24A17320-CF4F-45B6-A77D-728547797416}" type="slidenum">
              <a:rPr lang="ja-JP" altLang="en-US">
                <a:latin typeface="Calibri" pitchFamily="34" charset="0"/>
                <a:ea typeface="ＭＳ Ｐゴシック" pitchFamily="50" charset="-128"/>
              </a:rPr>
              <a:pPr fontAlgn="base">
                <a:spcBef>
                  <a:spcPct val="0"/>
                </a:spcBef>
                <a:spcAft>
                  <a:spcPct val="0"/>
                </a:spcAft>
              </a:pPr>
              <a:t>6</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具体的な対応の仕方</a:t>
            </a:r>
            <a:endParaRPr lang="en-US" altLang="ja-JP" smtClean="0"/>
          </a:p>
          <a:p>
            <a:pPr>
              <a:spcBef>
                <a:spcPct val="0"/>
              </a:spcBef>
            </a:pPr>
            <a:r>
              <a:rPr lang="ja-JP" altLang="en-US" smtClean="0"/>
              <a:t>「摂食障害のことで、不安が、強くなっているよう</a:t>
            </a:r>
            <a:r>
              <a:rPr lang="en-US" altLang="ja-JP" smtClean="0"/>
              <a:t>|</a:t>
            </a:r>
            <a:r>
              <a:rPr lang="ja-JP" altLang="en-US" smtClean="0"/>
              <a:t>こ思えるわ」</a:t>
            </a:r>
          </a:p>
          <a:p>
            <a:pPr>
              <a:spcBef>
                <a:spcPct val="0"/>
              </a:spcBef>
            </a:pPr>
            <a:r>
              <a:rPr lang="ja-JP" altLang="en-US" smtClean="0"/>
              <a:t>「怖がっているよう</a:t>
            </a:r>
            <a:r>
              <a:rPr lang="en-US" altLang="ja-JP" smtClean="0"/>
              <a:t>l</a:t>
            </a:r>
            <a:r>
              <a:rPr lang="ja-JP" altLang="en-US" smtClean="0"/>
              <a:t>こ見えるわ」</a:t>
            </a:r>
            <a:endParaRPr lang="en-US" altLang="ja-JP" smtClean="0"/>
          </a:p>
          <a:p>
            <a:pPr>
              <a:spcBef>
                <a:spcPct val="0"/>
              </a:spcBef>
            </a:pPr>
            <a:r>
              <a:rPr lang="ja-JP" altLang="en-US" smtClean="0"/>
              <a:t>「それは、摂食障害という病気があなたに話しかけている声なのよ」</a:t>
            </a:r>
          </a:p>
          <a:p>
            <a:pPr>
              <a:spcBef>
                <a:spcPct val="0"/>
              </a:spcBef>
            </a:pPr>
            <a:r>
              <a:rPr lang="ja-JP" altLang="en-US" smtClean="0"/>
              <a:t>「勇気を持つのよ。ずっとは続かないわ」</a:t>
            </a:r>
          </a:p>
          <a:p>
            <a:pPr>
              <a:spcBef>
                <a:spcPct val="0"/>
              </a:spcBef>
            </a:pPr>
            <a:r>
              <a:rPr lang="ja-JP" altLang="en-US" smtClean="0"/>
              <a:t>「もし私があなたに気休めを言うと、あなたの不安はますます強くなるそうよ。この前教室で聞いたの」</a:t>
            </a:r>
          </a:p>
          <a:p>
            <a:pPr>
              <a:spcBef>
                <a:spcPct val="0"/>
              </a:spcBef>
            </a:pPr>
            <a:r>
              <a:rPr lang="ja-JP" altLang="en-US" smtClean="0"/>
              <a:t>「私は食事や力口リ一</a:t>
            </a:r>
            <a:r>
              <a:rPr lang="en-US" altLang="ja-JP" smtClean="0"/>
              <a:t>|</a:t>
            </a:r>
            <a:r>
              <a:rPr lang="ja-JP" altLang="en-US" smtClean="0"/>
              <a:t>こついて議論はしないわよ。話題を変えましよう」</a:t>
            </a:r>
          </a:p>
          <a:p>
            <a:pPr>
              <a:spcBef>
                <a:spcPct val="0"/>
              </a:spcBef>
            </a:pPr>
            <a:r>
              <a:rPr lang="ja-JP" altLang="en-US" smtClean="0"/>
              <a:t>「前にも言ったよう</a:t>
            </a:r>
            <a:r>
              <a:rPr lang="en-US" altLang="ja-JP" smtClean="0"/>
              <a:t>|</a:t>
            </a:r>
            <a:r>
              <a:rPr lang="ja-JP" altLang="en-US" smtClean="0"/>
              <a:t>こ、摂食障害という病気の声の言いなり</a:t>
            </a:r>
            <a:r>
              <a:rPr lang="en-US" altLang="ja-JP" smtClean="0"/>
              <a:t>|</a:t>
            </a:r>
            <a:r>
              <a:rPr lang="ja-JP" altLang="en-US" smtClean="0"/>
              <a:t>こなるのは有害なことなのよ」</a:t>
            </a:r>
          </a:p>
          <a:p>
            <a:pPr>
              <a:spcBef>
                <a:spcPct val="0"/>
              </a:spcBef>
            </a:pPr>
            <a:r>
              <a:rPr lang="ja-JP" altLang="en-US" smtClean="0"/>
              <a:t>「食事や体重、体型</a:t>
            </a:r>
            <a:r>
              <a:rPr lang="en-US" altLang="ja-JP" smtClean="0"/>
              <a:t>|</a:t>
            </a:r>
            <a:r>
              <a:rPr lang="ja-JP" altLang="en-US" smtClean="0"/>
              <a:t>こついて</a:t>
            </a:r>
            <a:r>
              <a:rPr lang="en-US" altLang="ja-JP" smtClean="0"/>
              <a:t>5 </a:t>
            </a:r>
            <a:r>
              <a:rPr lang="ja-JP" altLang="en-US" smtClean="0"/>
              <a:t>分間だけあなだの話を聞くわ。でも、今日はそれだけよ」</a:t>
            </a:r>
          </a:p>
          <a:p>
            <a:pPr>
              <a:spcBef>
                <a:spcPct val="0"/>
              </a:spcBef>
            </a:pPr>
            <a:r>
              <a:rPr lang="ja-JP" altLang="en-US" smtClean="0"/>
              <a:t>「あなたは、現状を変えること</a:t>
            </a:r>
            <a:r>
              <a:rPr lang="en-US" altLang="ja-JP" smtClean="0"/>
              <a:t>|</a:t>
            </a:r>
            <a:r>
              <a:rPr lang="ja-JP" altLang="en-US" smtClean="0"/>
              <a:t>こ対して、戸惑っているように見えるわ」</a:t>
            </a:r>
          </a:p>
        </p:txBody>
      </p:sp>
      <p:sp>
        <p:nvSpPr>
          <p:cNvPr id="4710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46B6DED3-8FAB-4CB0-AED0-75DC37B2184E}" type="slidenum">
              <a:rPr lang="ja-JP" altLang="en-US">
                <a:latin typeface="Calibri" pitchFamily="34" charset="0"/>
                <a:ea typeface="ＭＳ Ｐゴシック" pitchFamily="50" charset="-128"/>
              </a:rPr>
              <a:pPr fontAlgn="base">
                <a:spcBef>
                  <a:spcPct val="0"/>
                </a:spcBef>
                <a:spcAft>
                  <a:spcPct val="0"/>
                </a:spcAft>
              </a:pPr>
              <a:t>7</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4813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0F7AC7A9-7772-4853-A8BF-BB659475AC1B}" type="slidenum">
              <a:rPr lang="ja-JP" altLang="en-US">
                <a:latin typeface="Calibri" pitchFamily="34" charset="0"/>
                <a:ea typeface="ＭＳ Ｐゴシック" pitchFamily="50" charset="-128"/>
              </a:rPr>
              <a:pPr fontAlgn="base">
                <a:spcBef>
                  <a:spcPct val="0"/>
                </a:spcBef>
                <a:spcAft>
                  <a:spcPct val="0"/>
                </a:spcAft>
              </a:pPr>
              <a:t>8</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ja-JP" altLang="en-US" smtClean="0"/>
              <a:t>恥すかしさ：拒食症の症状は誰にでもすぐに目に見えてわかるため、子供を養育するという親の重要な役割にダメージを与えます。家族は、自分のせいで子供が病気になってしまったのだ、罪の意識を感じて、恥ずかしい気持ちになるのです。このようなまちがった考えを修正してください。摂食障害にはたったひとつの原因などはありません。</a:t>
            </a:r>
            <a:endParaRPr lang="en-US" altLang="ja-JP" smtClean="0"/>
          </a:p>
          <a:p>
            <a:pPr>
              <a:spcBef>
                <a:spcPct val="0"/>
              </a:spcBef>
            </a:pPr>
            <a:r>
              <a:rPr lang="ja-JP" altLang="en-US" smtClean="0"/>
              <a:t>怒り：家族は治療がはかどらず、短期間で効果がみられないと、怒りや欲求不満が込み上げてくるのです。家族が努力しているのに本人が頻繁に怒りや敵意を爆発させることに対して（これらは病気の一部なのですが）あなたは当然、ネガテイブな反応を起こしてしまうでしょう。そのようなことが起こらないように気をつけて、病気の症状に巻き込まれないようにしてください。穏やかな態度を保ち、真正面から対決してしまい事態を悪化させるよりも、必要ならば小休止を取るようにし。</a:t>
            </a:r>
            <a:endParaRPr lang="en-US" altLang="ja-JP" smtClean="0"/>
          </a:p>
          <a:p>
            <a:pPr>
              <a:spcBef>
                <a:spcPct val="0"/>
              </a:spcBef>
            </a:pPr>
            <a:r>
              <a:rPr lang="ja-JP" altLang="en-US" smtClean="0"/>
              <a:t>恐怖：家族は摂食障害の身体的なリスクにとてもはらはらして、「体は大丈夫なのだろうか</a:t>
            </a:r>
            <a:r>
              <a:rPr lang="en-US" altLang="ja-JP" smtClean="0"/>
              <a:t>? </a:t>
            </a:r>
            <a:r>
              <a:rPr lang="ja-JP" altLang="en-US" smtClean="0"/>
              <a:t>」</a:t>
            </a:r>
            <a:r>
              <a:rPr lang="en-US" altLang="ja-JP" smtClean="0"/>
              <a:t> </a:t>
            </a:r>
            <a:r>
              <a:rPr lang="ja-JP" altLang="en-US" smtClean="0"/>
              <a:t>と不安を抱きがちです。また、リストカットや大量服薬といった方法で、自分自身を痛めつけるようなことをするかもしれません。まず医学的リスクを正確に評価してください</a:t>
            </a:r>
            <a:r>
              <a:rPr lang="en-US" altLang="ja-JP" smtClean="0"/>
              <a:t>(</a:t>
            </a:r>
            <a:r>
              <a:rPr lang="ja-JP" altLang="en-US" smtClean="0"/>
              <a:t>第</a:t>
            </a:r>
            <a:r>
              <a:rPr lang="en-US" altLang="ja-JP" smtClean="0"/>
              <a:t>6 </a:t>
            </a:r>
            <a:r>
              <a:rPr lang="ja-JP" altLang="en-US" smtClean="0"/>
              <a:t>章を参照</a:t>
            </a:r>
            <a:r>
              <a:rPr lang="en-US" altLang="ja-JP" smtClean="0"/>
              <a:t>) </a:t>
            </a:r>
            <a:r>
              <a:rPr lang="ja-JP" altLang="en-US" smtClean="0"/>
              <a:t>。そして、落ち着いて、しかし、断固として、その事態に対処するために必要な援助を求めてください。</a:t>
            </a:r>
          </a:p>
          <a:p>
            <a:pPr>
              <a:spcBef>
                <a:spcPct val="0"/>
              </a:spcBef>
            </a:pPr>
            <a:r>
              <a:rPr lang="ja-JP" altLang="en-US" smtClean="0"/>
              <a:t>喪失感：本人の将来に関するあらゆる期待は、再検討を要するでしょう。また、彼女がこれまでの人生で味わった悲惨な出来事や失ったもの、そしてこの病気が家族全体に与えた影響について考えると、家族は絶望的な気持ちになることでしょう。日々、本人との関係を築き、強めていくように努めてください。定期的に進歩と変化を評価してください。どんなに小さなことでも、前向きな点に目を向けるようにしましょう。</a:t>
            </a:r>
          </a:p>
        </p:txBody>
      </p:sp>
      <p:sp>
        <p:nvSpPr>
          <p:cNvPr id="4915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entury Schoolbook"/>
                <a:ea typeface="ＭＳ Ｐ明朝" pitchFamily="18" charset="-128"/>
              </a:defRPr>
            </a:lvl1pPr>
            <a:lvl2pPr marL="748303" indent="-287809">
              <a:defRPr kumimoji="1">
                <a:solidFill>
                  <a:schemeClr val="tx1"/>
                </a:solidFill>
                <a:latin typeface="Century Schoolbook"/>
                <a:ea typeface="ＭＳ Ｐ明朝" pitchFamily="18" charset="-128"/>
              </a:defRPr>
            </a:lvl2pPr>
            <a:lvl3pPr marL="1151235" indent="-230247">
              <a:defRPr kumimoji="1">
                <a:solidFill>
                  <a:schemeClr val="tx1"/>
                </a:solidFill>
                <a:latin typeface="Century Schoolbook"/>
                <a:ea typeface="ＭＳ Ｐ明朝" pitchFamily="18" charset="-128"/>
              </a:defRPr>
            </a:lvl3pPr>
            <a:lvl4pPr marL="1611729" indent="-230247">
              <a:defRPr kumimoji="1">
                <a:solidFill>
                  <a:schemeClr val="tx1"/>
                </a:solidFill>
                <a:latin typeface="Century Schoolbook"/>
                <a:ea typeface="ＭＳ Ｐ明朝" pitchFamily="18" charset="-128"/>
              </a:defRPr>
            </a:lvl4pPr>
            <a:lvl5pPr marL="2072222" indent="-230247">
              <a:defRPr kumimoji="1">
                <a:solidFill>
                  <a:schemeClr val="tx1"/>
                </a:solidFill>
                <a:latin typeface="Century Schoolbook"/>
                <a:ea typeface="ＭＳ Ｐ明朝" pitchFamily="18" charset="-128"/>
              </a:defRPr>
            </a:lvl5pPr>
            <a:lvl6pPr marL="2532716" indent="-230247" fontAlgn="base">
              <a:spcBef>
                <a:spcPct val="0"/>
              </a:spcBef>
              <a:spcAft>
                <a:spcPct val="0"/>
              </a:spcAft>
              <a:defRPr kumimoji="1">
                <a:solidFill>
                  <a:schemeClr val="tx1"/>
                </a:solidFill>
                <a:latin typeface="Century Schoolbook"/>
                <a:ea typeface="ＭＳ Ｐ明朝" pitchFamily="18" charset="-128"/>
              </a:defRPr>
            </a:lvl6pPr>
            <a:lvl7pPr marL="2993210" indent="-230247" fontAlgn="base">
              <a:spcBef>
                <a:spcPct val="0"/>
              </a:spcBef>
              <a:spcAft>
                <a:spcPct val="0"/>
              </a:spcAft>
              <a:defRPr kumimoji="1">
                <a:solidFill>
                  <a:schemeClr val="tx1"/>
                </a:solidFill>
                <a:latin typeface="Century Schoolbook"/>
                <a:ea typeface="ＭＳ Ｐ明朝" pitchFamily="18" charset="-128"/>
              </a:defRPr>
            </a:lvl7pPr>
            <a:lvl8pPr marL="3453704" indent="-230247" fontAlgn="base">
              <a:spcBef>
                <a:spcPct val="0"/>
              </a:spcBef>
              <a:spcAft>
                <a:spcPct val="0"/>
              </a:spcAft>
              <a:defRPr kumimoji="1">
                <a:solidFill>
                  <a:schemeClr val="tx1"/>
                </a:solidFill>
                <a:latin typeface="Century Schoolbook"/>
                <a:ea typeface="ＭＳ Ｐ明朝" pitchFamily="18" charset="-128"/>
              </a:defRPr>
            </a:lvl8pPr>
            <a:lvl9pPr marL="3914198" indent="-230247" fontAlgn="base">
              <a:spcBef>
                <a:spcPct val="0"/>
              </a:spcBef>
              <a:spcAft>
                <a:spcPct val="0"/>
              </a:spcAft>
              <a:defRPr kumimoji="1">
                <a:solidFill>
                  <a:schemeClr val="tx1"/>
                </a:solidFill>
                <a:latin typeface="Century Schoolbook"/>
                <a:ea typeface="ＭＳ Ｐ明朝" pitchFamily="18" charset="-128"/>
              </a:defRPr>
            </a:lvl9pPr>
          </a:lstStyle>
          <a:p>
            <a:pPr fontAlgn="base">
              <a:spcBef>
                <a:spcPct val="0"/>
              </a:spcBef>
              <a:spcAft>
                <a:spcPct val="0"/>
              </a:spcAft>
            </a:pPr>
            <a:fld id="{8FB995A6-38D2-41E4-92C1-85F03C7F2204}" type="slidenum">
              <a:rPr lang="ja-JP" altLang="en-US">
                <a:latin typeface="Calibri" pitchFamily="34" charset="0"/>
                <a:ea typeface="ＭＳ Ｐゴシック" pitchFamily="50" charset="-128"/>
              </a:rPr>
              <a:pPr fontAlgn="base">
                <a:spcBef>
                  <a:spcPct val="0"/>
                </a:spcBef>
                <a:spcAft>
                  <a:spcPct val="0"/>
                </a:spcAft>
              </a:pPr>
              <a:t>9</a:t>
            </a:fld>
            <a:endParaRPr lang="ja-JP" altLang="en-US">
              <a:latin typeface="Calibri" pitchFamily="34" charset="0"/>
              <a:ea typeface="ＭＳ Ｐゴシック" pitchFamily="50" charset="-128"/>
            </a:endParaRPr>
          </a:p>
        </p:txBody>
      </p:sp>
      <p:sp>
        <p:nvSpPr>
          <p:cNvPr id="2" name="日付プレースホルダー 1"/>
          <p:cNvSpPr>
            <a:spLocks noGrp="1"/>
          </p:cNvSpPr>
          <p:nvPr>
            <p:ph type="dt" idx="10"/>
          </p:nvPr>
        </p:nvSpPr>
        <p:spPr/>
        <p:txBody>
          <a:bodyPr/>
          <a:lstStyle/>
          <a:p>
            <a:pPr>
              <a:defRPr/>
            </a:pPr>
            <a:r>
              <a:rPr lang="en-US" altLang="ja-JP" smtClean="0"/>
              <a:t>2011/10/15</a:t>
            </a:r>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3137E693-B116-4456-A120-983BB341798F}" type="datetime1">
              <a:rPr lang="ja-JP" altLang="en-US" smtClean="0"/>
              <a:t>2012/10/19</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873F6B94-EBCE-456E-BE77-4D184F64228D}" type="slidenum">
              <a:rPr lang="ja-JP" altLang="en-US" smtClean="0"/>
              <a:pPr>
                <a:defRPr/>
              </a:pPr>
              <a:t>‹#›</a:t>
            </a:fld>
            <a:endParaRPr lang="ja-JP" altLang="en-US"/>
          </a:p>
        </p:txBody>
      </p:sp>
    </p:spTree>
    <p:extLst>
      <p:ext uri="{BB962C8B-B14F-4D97-AF65-F5344CB8AC3E}">
        <p14:creationId xmlns:p14="http://schemas.microsoft.com/office/powerpoint/2010/main" val="2417795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06F27A93-E4E0-4232-B182-1F6A612A37AD}" type="datetime1">
              <a:rPr lang="ja-JP" altLang="en-US" smtClean="0"/>
              <a:t>2012/10/19</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9C534ED-FC64-4B47-ACCC-0834464C0107}" type="slidenum">
              <a:rPr lang="ja-JP" altLang="en-US" smtClean="0"/>
              <a:pPr>
                <a:defRPr/>
              </a:pPr>
              <a:t>‹#›</a:t>
            </a:fld>
            <a:endParaRPr lang="ja-JP" altLang="en-US"/>
          </a:p>
        </p:txBody>
      </p:sp>
    </p:spTree>
    <p:extLst>
      <p:ext uri="{BB962C8B-B14F-4D97-AF65-F5344CB8AC3E}">
        <p14:creationId xmlns:p14="http://schemas.microsoft.com/office/powerpoint/2010/main" val="240562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C57C3687-E23F-47BF-BC54-2D429C3015B3}" type="datetime1">
              <a:rPr lang="ja-JP" altLang="en-US" smtClean="0"/>
              <a:t>2012/10/19</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39C534ED-FC64-4B47-ACCC-0834464C0107}" type="slidenum">
              <a:rPr lang="ja-JP" altLang="en-US" smtClean="0"/>
              <a:pPr>
                <a:defRPr/>
              </a:pPr>
              <a:t>‹#›</a:t>
            </a:fld>
            <a:endParaRPr lang="ja-JP" altLang="en-US"/>
          </a:p>
        </p:txBody>
      </p:sp>
    </p:spTree>
    <p:extLst>
      <p:ext uri="{BB962C8B-B14F-4D97-AF65-F5344CB8AC3E}">
        <p14:creationId xmlns:p14="http://schemas.microsoft.com/office/powerpoint/2010/main" val="344119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8916DBE4-67CA-406D-A19D-A3697513F3C6}" type="datetime1">
              <a:rPr lang="ja-JP" altLang="en-US" smtClean="0"/>
              <a:t>2012/10/19</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59C13F04-5D77-41DC-BFC2-EF001C162AB1}" type="slidenum">
              <a:rPr lang="ja-JP" altLang="en-US" smtClean="0"/>
              <a:pPr>
                <a:defRPr/>
              </a:pPr>
              <a:t>‹#›</a:t>
            </a:fld>
            <a:endParaRPr lang="ja-JP" altLang="en-US"/>
          </a:p>
        </p:txBody>
      </p:sp>
    </p:spTree>
    <p:extLst>
      <p:ext uri="{BB962C8B-B14F-4D97-AF65-F5344CB8AC3E}">
        <p14:creationId xmlns:p14="http://schemas.microsoft.com/office/powerpoint/2010/main" val="257336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AF3F0BD0-0233-4C58-9F9B-7BEE0DB4B283}" type="datetime1">
              <a:rPr lang="ja-JP" altLang="en-US" smtClean="0"/>
              <a:t>2012/10/19</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10FE46EF-E755-45CA-AEE9-7DA94212A81D}" type="slidenum">
              <a:rPr lang="ja-JP" altLang="en-US" smtClean="0"/>
              <a:pPr>
                <a:defRPr/>
              </a:pPr>
              <a:t>‹#›</a:t>
            </a:fld>
            <a:endParaRPr lang="ja-JP" altLang="en-US"/>
          </a:p>
        </p:txBody>
      </p:sp>
    </p:spTree>
    <p:extLst>
      <p:ext uri="{BB962C8B-B14F-4D97-AF65-F5344CB8AC3E}">
        <p14:creationId xmlns:p14="http://schemas.microsoft.com/office/powerpoint/2010/main" val="31373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CF7A91C1-5A8A-449A-BF71-43E5BE2BBB9B}" type="datetime1">
              <a:rPr lang="ja-JP" altLang="en-US" smtClean="0"/>
              <a:t>2012/10/19</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71FB5FE-9F32-403B-85AD-7A736B65533E}" type="slidenum">
              <a:rPr lang="ja-JP" altLang="en-US" smtClean="0"/>
              <a:pPr>
                <a:defRPr/>
              </a:pPr>
              <a:t>‹#›</a:t>
            </a:fld>
            <a:endParaRPr lang="ja-JP" altLang="en-US"/>
          </a:p>
        </p:txBody>
      </p:sp>
    </p:spTree>
    <p:extLst>
      <p:ext uri="{BB962C8B-B14F-4D97-AF65-F5344CB8AC3E}">
        <p14:creationId xmlns:p14="http://schemas.microsoft.com/office/powerpoint/2010/main" val="322303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F3B925FA-5A99-4FC6-BB85-B5CE4FBF299A}" type="datetime1">
              <a:rPr lang="ja-JP" altLang="en-US" smtClean="0"/>
              <a:t>2012/10/19</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7F885C21-88B8-4778-A6FA-F3DF0BE72BDC}" type="slidenum">
              <a:rPr lang="ja-JP" altLang="en-US" smtClean="0"/>
              <a:pPr>
                <a:defRPr/>
              </a:pPr>
              <a:t>‹#›</a:t>
            </a:fld>
            <a:endParaRPr lang="ja-JP" altLang="en-US"/>
          </a:p>
        </p:txBody>
      </p:sp>
    </p:spTree>
    <p:extLst>
      <p:ext uri="{BB962C8B-B14F-4D97-AF65-F5344CB8AC3E}">
        <p14:creationId xmlns:p14="http://schemas.microsoft.com/office/powerpoint/2010/main" val="125865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4A9B77B4-D130-4350-9775-3048F1D6E782}" type="datetime1">
              <a:rPr lang="ja-JP" altLang="en-US" smtClean="0"/>
              <a:t>2012/10/19</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03AC3B29-CB23-4F95-B713-8BA533032E05}" type="slidenum">
              <a:rPr lang="ja-JP" altLang="en-US" smtClean="0"/>
              <a:pPr>
                <a:defRPr/>
              </a:pPr>
              <a:t>‹#›</a:t>
            </a:fld>
            <a:endParaRPr lang="ja-JP" altLang="en-US"/>
          </a:p>
        </p:txBody>
      </p:sp>
    </p:spTree>
    <p:extLst>
      <p:ext uri="{BB962C8B-B14F-4D97-AF65-F5344CB8AC3E}">
        <p14:creationId xmlns:p14="http://schemas.microsoft.com/office/powerpoint/2010/main" val="1590111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F8BAAD05-87A1-4BF8-887C-B6F8C349663E}" type="datetime1">
              <a:rPr lang="ja-JP" altLang="en-US" smtClean="0"/>
              <a:t>2012/10/19</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920952F6-FBA6-4793-B1AF-D113D6161323}" type="slidenum">
              <a:rPr lang="ja-JP" altLang="en-US" smtClean="0"/>
              <a:pPr>
                <a:defRPr/>
              </a:pPr>
              <a:t>‹#›</a:t>
            </a:fld>
            <a:endParaRPr lang="ja-JP" altLang="en-US"/>
          </a:p>
        </p:txBody>
      </p:sp>
    </p:spTree>
    <p:extLst>
      <p:ext uri="{BB962C8B-B14F-4D97-AF65-F5344CB8AC3E}">
        <p14:creationId xmlns:p14="http://schemas.microsoft.com/office/powerpoint/2010/main" val="238169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AFD6B137-478E-46AB-AD04-6BFD359083CF}" type="datetime1">
              <a:rPr lang="ja-JP" altLang="en-US" smtClean="0"/>
              <a:t>2012/10/19</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39C534ED-FC64-4B47-ACCC-0834464C0107}" type="slidenum">
              <a:rPr lang="ja-JP" altLang="en-US" smtClean="0"/>
              <a:pPr>
                <a:defRPr/>
              </a:pPr>
              <a:t>‹#›</a:t>
            </a:fld>
            <a:endParaRPr lang="ja-JP" altLang="en-US"/>
          </a:p>
        </p:txBody>
      </p:sp>
    </p:spTree>
    <p:extLst>
      <p:ext uri="{BB962C8B-B14F-4D97-AF65-F5344CB8AC3E}">
        <p14:creationId xmlns:p14="http://schemas.microsoft.com/office/powerpoint/2010/main" val="148694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7F79DB83-184A-40B1-89C4-E7ECD248C68A}" type="datetime1">
              <a:rPr lang="ja-JP" altLang="en-US" smtClean="0"/>
              <a:t>2012/10/19</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0922108C-81A7-4E9A-B85F-4967C2E9C9A7}" type="slidenum">
              <a:rPr lang="ja-JP" altLang="en-US" smtClean="0"/>
              <a:pPr>
                <a:defRPr/>
              </a:pPr>
              <a:t>‹#›</a:t>
            </a:fld>
            <a:endParaRPr lang="ja-JP" altLang="en-US"/>
          </a:p>
        </p:txBody>
      </p:sp>
    </p:spTree>
    <p:extLst>
      <p:ext uri="{BB962C8B-B14F-4D97-AF65-F5344CB8AC3E}">
        <p14:creationId xmlns:p14="http://schemas.microsoft.com/office/powerpoint/2010/main" val="348654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34C8131-B801-4D74-A6C5-4C08A0708ABE}" type="datetime1">
              <a:rPr lang="ja-JP" altLang="en-US" smtClean="0"/>
              <a:t>2012/10/19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9C534ED-FC64-4B47-ACCC-0834464C0107}" type="slidenum">
              <a:rPr lang="ja-JP" altLang="en-US" smtClean="0"/>
              <a:pPr>
                <a:defRPr/>
              </a:pPr>
              <a:t>‹#›</a:t>
            </a:fld>
            <a:endParaRPr lang="ja-JP" altLang="en-US"/>
          </a:p>
        </p:txBody>
      </p:sp>
    </p:spTree>
    <p:extLst>
      <p:ext uri="{BB962C8B-B14F-4D97-AF65-F5344CB8AC3E}">
        <p14:creationId xmlns:p14="http://schemas.microsoft.com/office/powerpoint/2010/main" val="2841521053"/>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424928"/>
            <a:ext cx="7572676" cy="2220096"/>
          </a:xfrm>
        </p:spPr>
        <p:txBody>
          <a:bodyPr>
            <a:normAutofit/>
          </a:bodyPr>
          <a:lstStyle/>
          <a:p>
            <a:pPr>
              <a:spcAft>
                <a:spcPts val="0"/>
              </a:spcAft>
              <a:defRPr/>
            </a:pPr>
            <a:r>
              <a:rPr lang="ja-JP" altLang="en-US" sz="4400" dirty="0" smtClean="0">
                <a:effectLst>
                  <a:outerShdw blurRad="38100" dist="38100" dir="2700000" algn="tl">
                    <a:srgbClr val="000000">
                      <a:alpha val="43137"/>
                    </a:srgbClr>
                  </a:outerShdw>
                </a:effectLst>
              </a:rPr>
              <a:t>コミュニケーションスキルと</a:t>
            </a:r>
            <a:r>
              <a:rPr lang="en-US" altLang="ja-JP" sz="4400" dirty="0" smtClean="0">
                <a:effectLst>
                  <a:outerShdw blurRad="38100" dist="38100" dir="2700000" algn="tl">
                    <a:srgbClr val="000000">
                      <a:alpha val="43137"/>
                    </a:srgbClr>
                  </a:outerShdw>
                </a:effectLst>
              </a:rPr>
              <a:t/>
            </a:r>
            <a:br>
              <a:rPr lang="en-US" altLang="ja-JP" sz="4400" dirty="0" smtClean="0">
                <a:effectLst>
                  <a:outerShdw blurRad="38100" dist="38100" dir="2700000" algn="tl">
                    <a:srgbClr val="000000">
                      <a:alpha val="43137"/>
                    </a:srgbClr>
                  </a:outerShdw>
                </a:effectLst>
              </a:rPr>
            </a:br>
            <a:r>
              <a:rPr lang="ja-JP" altLang="en-US" sz="4400" dirty="0" smtClean="0">
                <a:effectLst>
                  <a:outerShdw blurRad="38100" dist="38100" dir="2700000" algn="tl">
                    <a:srgbClr val="000000">
                      <a:alpha val="43137"/>
                    </a:srgbClr>
                  </a:outerShdw>
                </a:effectLst>
              </a:rPr>
              <a:t>対人関係</a:t>
            </a:r>
            <a:endParaRPr lang="ja-JP" altLang="en-US" sz="4400"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2059632" y="5084763"/>
            <a:ext cx="6400800" cy="1185862"/>
          </a:xfrm>
        </p:spPr>
        <p:txBody>
          <a:bodyPr rtlCol="0">
            <a:normAutofit/>
          </a:bodyPr>
          <a:lstStyle/>
          <a:p>
            <a:pPr fontAlgn="auto">
              <a:spcAft>
                <a:spcPts val="0"/>
              </a:spcAft>
              <a:buClr>
                <a:schemeClr val="accent1">
                  <a:shade val="75000"/>
                </a:schemeClr>
              </a:buClr>
              <a:buFont typeface="Wingdings"/>
              <a:buNone/>
              <a:defRPr/>
            </a:pPr>
            <a:r>
              <a:rPr lang="ja-JP" altLang="en-US" dirty="0" smtClean="0"/>
              <a:t>平成</a:t>
            </a:r>
            <a:r>
              <a:rPr lang="en-US" altLang="ja-JP" dirty="0" smtClean="0"/>
              <a:t>24</a:t>
            </a:r>
            <a:r>
              <a:rPr lang="ja-JP" altLang="en-US" dirty="0" smtClean="0"/>
              <a:t>年</a:t>
            </a:r>
            <a:r>
              <a:rPr lang="en-US" altLang="ja-JP" dirty="0"/>
              <a:t>10</a:t>
            </a:r>
            <a:r>
              <a:rPr lang="ja-JP" altLang="en-US" dirty="0" smtClean="0"/>
              <a:t>月</a:t>
            </a:r>
            <a:r>
              <a:rPr lang="en-US" altLang="ja-JP" dirty="0" smtClean="0"/>
              <a:t>20</a:t>
            </a:r>
            <a:r>
              <a:rPr lang="ja-JP" altLang="en-US" dirty="0" smtClean="0"/>
              <a:t>日</a:t>
            </a:r>
            <a:endParaRPr lang="en-US" altLang="ja-JP" dirty="0" smtClean="0"/>
          </a:p>
          <a:p>
            <a:pPr fontAlgn="auto">
              <a:spcAft>
                <a:spcPts val="0"/>
              </a:spcAft>
              <a:buClr>
                <a:schemeClr val="accent1">
                  <a:shade val="75000"/>
                </a:schemeClr>
              </a:buClr>
              <a:buFont typeface="Wingdings"/>
              <a:buNone/>
              <a:defRPr/>
            </a:pPr>
            <a:r>
              <a:rPr lang="ja-JP" altLang="en-US" dirty="0" smtClean="0"/>
              <a:t>ウィングス京都</a:t>
            </a:r>
            <a:endParaRPr lang="ja-JP" altLang="en-US" dirty="0"/>
          </a:p>
        </p:txBody>
      </p:sp>
      <p:sp>
        <p:nvSpPr>
          <p:cNvPr id="4" name="スライド番号プレースホルダー 3"/>
          <p:cNvSpPr>
            <a:spLocks noGrp="1"/>
          </p:cNvSpPr>
          <p:nvPr>
            <p:ph type="sldNum" sz="quarter" idx="12"/>
          </p:nvPr>
        </p:nvSpPr>
        <p:spPr/>
        <p:txBody>
          <a:bodyPr/>
          <a:lstStyle/>
          <a:p>
            <a:pPr>
              <a:defRPr/>
            </a:pPr>
            <a:fld id="{873F6B94-EBCE-456E-BE77-4D184F64228D}" type="slidenum">
              <a:rPr lang="ja-JP" altLang="en-US" smtClean="0"/>
              <a:pPr>
                <a:defRPr/>
              </a:pPr>
              <a:t>1</a:t>
            </a:fld>
            <a:endParaRPr lang="ja-JP" altLang="en-US" dirty="0"/>
          </a:p>
        </p:txBody>
      </p:sp>
      <p:sp>
        <p:nvSpPr>
          <p:cNvPr id="4100" name="テキスト ボックス 3"/>
          <p:cNvSpPr txBox="1">
            <a:spLocks noChangeArrowheads="1"/>
          </p:cNvSpPr>
          <p:nvPr/>
        </p:nvSpPr>
        <p:spPr bwMode="auto">
          <a:xfrm>
            <a:off x="1187624" y="692696"/>
            <a:ext cx="43957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entury Schoolbook"/>
                <a:ea typeface="ＭＳ Ｐ明朝" pitchFamily="18" charset="-128"/>
              </a:defRPr>
            </a:lvl1pPr>
            <a:lvl2pPr marL="742950" indent="-285750">
              <a:defRPr kumimoji="1">
                <a:solidFill>
                  <a:schemeClr val="tx1"/>
                </a:solidFill>
                <a:latin typeface="Century Schoolbook"/>
                <a:ea typeface="ＭＳ Ｐ明朝" pitchFamily="18" charset="-128"/>
              </a:defRPr>
            </a:lvl2pPr>
            <a:lvl3pPr marL="1143000" indent="-228600">
              <a:defRPr kumimoji="1">
                <a:solidFill>
                  <a:schemeClr val="tx1"/>
                </a:solidFill>
                <a:latin typeface="Century Schoolbook"/>
                <a:ea typeface="ＭＳ Ｐ明朝" pitchFamily="18" charset="-128"/>
              </a:defRPr>
            </a:lvl3pPr>
            <a:lvl4pPr marL="1600200" indent="-228600">
              <a:defRPr kumimoji="1">
                <a:solidFill>
                  <a:schemeClr val="tx1"/>
                </a:solidFill>
                <a:latin typeface="Century Schoolbook"/>
                <a:ea typeface="ＭＳ Ｐ明朝" pitchFamily="18" charset="-128"/>
              </a:defRPr>
            </a:lvl4pPr>
            <a:lvl5pPr marL="2057400" indent="-228600">
              <a:defRPr kumimoji="1">
                <a:solidFill>
                  <a:schemeClr val="tx1"/>
                </a:solidFill>
                <a:latin typeface="Century Schoolbook"/>
                <a:ea typeface="ＭＳ Ｐ明朝" pitchFamily="18" charset="-128"/>
              </a:defRPr>
            </a:lvl5pPr>
            <a:lvl6pPr marL="2514600" indent="-228600" fontAlgn="base">
              <a:spcBef>
                <a:spcPct val="0"/>
              </a:spcBef>
              <a:spcAft>
                <a:spcPct val="0"/>
              </a:spcAft>
              <a:defRPr kumimoji="1">
                <a:solidFill>
                  <a:schemeClr val="tx1"/>
                </a:solidFill>
                <a:latin typeface="Century Schoolbook"/>
                <a:ea typeface="ＭＳ Ｐ明朝" pitchFamily="18" charset="-128"/>
              </a:defRPr>
            </a:lvl6pPr>
            <a:lvl7pPr marL="2971800" indent="-228600" fontAlgn="base">
              <a:spcBef>
                <a:spcPct val="0"/>
              </a:spcBef>
              <a:spcAft>
                <a:spcPct val="0"/>
              </a:spcAft>
              <a:defRPr kumimoji="1">
                <a:solidFill>
                  <a:schemeClr val="tx1"/>
                </a:solidFill>
                <a:latin typeface="Century Schoolbook"/>
                <a:ea typeface="ＭＳ Ｐ明朝" pitchFamily="18" charset="-128"/>
              </a:defRPr>
            </a:lvl7pPr>
            <a:lvl8pPr marL="3429000" indent="-228600" fontAlgn="base">
              <a:spcBef>
                <a:spcPct val="0"/>
              </a:spcBef>
              <a:spcAft>
                <a:spcPct val="0"/>
              </a:spcAft>
              <a:defRPr kumimoji="1">
                <a:solidFill>
                  <a:schemeClr val="tx1"/>
                </a:solidFill>
                <a:latin typeface="Century Schoolbook"/>
                <a:ea typeface="ＭＳ Ｐ明朝" pitchFamily="18" charset="-128"/>
              </a:defRPr>
            </a:lvl8pPr>
            <a:lvl9pPr marL="3886200" indent="-228600" fontAlgn="base">
              <a:spcBef>
                <a:spcPct val="0"/>
              </a:spcBef>
              <a:spcAft>
                <a:spcPct val="0"/>
              </a:spcAft>
              <a:defRPr kumimoji="1">
                <a:solidFill>
                  <a:schemeClr val="tx1"/>
                </a:solidFill>
                <a:latin typeface="Century Schoolbook"/>
                <a:ea typeface="ＭＳ Ｐ明朝" pitchFamily="18" charset="-128"/>
              </a:defRPr>
            </a:lvl9pPr>
          </a:lstStyle>
          <a:p>
            <a:r>
              <a:rPr lang="ja-JP" altLang="en-US" sz="2800" dirty="0">
                <a:solidFill>
                  <a:schemeClr val="tx1">
                    <a:lumMod val="95000"/>
                    <a:lumOff val="5000"/>
                  </a:schemeClr>
                </a:solidFill>
                <a:effectLst>
                  <a:outerShdw blurRad="38100" dist="38100" dir="2700000" algn="tl">
                    <a:srgbClr val="000000">
                      <a:alpha val="43137"/>
                    </a:srgbClr>
                  </a:outerShdw>
                </a:effectLst>
                <a:latin typeface="+mj-ea"/>
                <a:ea typeface="+mj-ea"/>
              </a:rPr>
              <a:t>きょうと摂食障害家族</a:t>
            </a:r>
            <a:r>
              <a:rPr lang="ja-JP" altLang="en-US" sz="2800" dirty="0" smtClean="0">
                <a:solidFill>
                  <a:schemeClr val="tx1">
                    <a:lumMod val="95000"/>
                    <a:lumOff val="5000"/>
                  </a:schemeClr>
                </a:solidFill>
                <a:effectLst>
                  <a:outerShdw blurRad="38100" dist="38100" dir="2700000" algn="tl">
                    <a:srgbClr val="000000">
                      <a:alpha val="43137"/>
                    </a:srgbClr>
                  </a:outerShdw>
                </a:effectLst>
                <a:latin typeface="+mj-ea"/>
                <a:ea typeface="+mj-ea"/>
              </a:rPr>
              <a:t>教室４</a:t>
            </a:r>
            <a:endParaRPr lang="en-US" altLang="ja-JP" sz="2800" dirty="0">
              <a:solidFill>
                <a:schemeClr val="tx1">
                  <a:lumMod val="95000"/>
                  <a:lumOff val="5000"/>
                </a:schemeClr>
              </a:solidFill>
              <a:effectLst>
                <a:outerShdw blurRad="38100" dist="38100" dir="2700000" algn="tl">
                  <a:srgbClr val="000000">
                    <a:alpha val="43137"/>
                  </a:srgbClr>
                </a:outerShdw>
              </a:effectLst>
              <a:latin typeface="+mj-ea"/>
              <a:ea typeface="+mj-ea"/>
            </a:endParaRPr>
          </a:p>
        </p:txBody>
      </p:sp>
      <p:sp>
        <p:nvSpPr>
          <p:cNvPr id="6" name="タイトル 1"/>
          <p:cNvSpPr txBox="1">
            <a:spLocks/>
          </p:cNvSpPr>
          <p:nvPr/>
        </p:nvSpPr>
        <p:spPr>
          <a:xfrm>
            <a:off x="2555776" y="3356992"/>
            <a:ext cx="5510808" cy="1368152"/>
          </a:xfrm>
          <a:prstGeom prst="rect">
            <a:avLst/>
          </a:prstGeom>
          <a:ln>
            <a:solidFill>
              <a:schemeClr val="tx1"/>
            </a:solidFill>
          </a:ln>
        </p:spPr>
        <p:txBody>
          <a:bodyPr vert="horz" lIns="45720" tIns="0" rIns="45720" bIns="0" anchor="b" anchorCtr="0">
            <a:noAutofit/>
          </a:bodyPr>
          <a:lstStyle>
            <a:lvl1pPr algn="r" rtl="0" eaLnBrk="1" latinLnBrk="0" hangingPunct="1">
              <a:spcBef>
                <a:spcPct val="0"/>
              </a:spcBef>
              <a:buNone/>
              <a:defRPr kumimoji="1" sz="42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l">
              <a:lnSpc>
                <a:spcPct val="150000"/>
              </a:lnSpc>
              <a:defRPr/>
            </a:pPr>
            <a:r>
              <a:rPr lang="ja-JP" altLang="en-US" sz="2800" dirty="0"/>
              <a:t>１．</a:t>
            </a:r>
            <a:r>
              <a:rPr lang="ja-JP" altLang="en-US" sz="2800" dirty="0" smtClean="0"/>
              <a:t>コミュニケーションの８ステップ</a:t>
            </a:r>
            <a:r>
              <a:rPr lang="en-US" altLang="ja-JP" sz="2800" dirty="0" smtClean="0"/>
              <a:t/>
            </a:r>
            <a:br>
              <a:rPr lang="en-US" altLang="ja-JP" sz="2800" dirty="0" smtClean="0"/>
            </a:br>
            <a:r>
              <a:rPr lang="ja-JP" altLang="en-US" sz="2800" dirty="0" smtClean="0"/>
              <a:t>２．対人関係</a:t>
            </a:r>
            <a:endParaRPr lang="ja-JP" altLang="en-US" sz="2800" dirty="0"/>
          </a:p>
        </p:txBody>
      </p:sp>
      <p:pic>
        <p:nvPicPr>
          <p:cNvPr id="1026" name="Picture 2" descr="C:\Documents and Settings\h-chile53\My Documents\SEED\logo_-______2__reasonably_small.gif"/>
          <p:cNvPicPr>
            <a:picLocks noChangeAspect="1" noChangeArrowheads="1"/>
          </p:cNvPicPr>
          <p:nvPr/>
        </p:nvPicPr>
        <p:blipFill>
          <a:blip r:embed="rId3">
            <a:clrChange>
              <a:clrFrom>
                <a:srgbClr val="FEFEFE"/>
              </a:clrFrom>
              <a:clrTo>
                <a:srgbClr val="FEFEFE">
                  <a:alpha val="0"/>
                </a:srgbClr>
              </a:clrTo>
            </a:clrChang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911943" y="390292"/>
            <a:ext cx="1651248" cy="16512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5</a:t>
            </a:r>
            <a:br>
              <a:rPr lang="en-US" altLang="ja-JP" dirty="0" smtClean="0"/>
            </a:br>
            <a:r>
              <a:rPr lang="ja-JP" altLang="en-US" dirty="0" smtClean="0"/>
              <a:t>情動知能</a:t>
            </a:r>
            <a:endParaRPr lang="ja-JP" altLang="en-US" dirty="0"/>
          </a:p>
        </p:txBody>
      </p:sp>
      <p:sp>
        <p:nvSpPr>
          <p:cNvPr id="3" name="コンテンツ プレースホルダ 2"/>
          <p:cNvSpPr>
            <a:spLocks noGrp="1"/>
          </p:cNvSpPr>
          <p:nvPr>
            <p:ph idx="1"/>
          </p:nvPr>
        </p:nvSpPr>
        <p:spPr>
          <a:xfrm>
            <a:off x="395536" y="1844824"/>
            <a:ext cx="7632848" cy="4752826"/>
          </a:xfrm>
        </p:spPr>
        <p:txBody>
          <a:bodyPr rtlCol="0">
            <a:normAutofit/>
          </a:bodyPr>
          <a:lstStyle/>
          <a:p>
            <a:pPr fontAlgn="auto">
              <a:spcAft>
                <a:spcPts val="0"/>
              </a:spcAft>
              <a:buClr>
                <a:schemeClr val="accent1">
                  <a:shade val="75000"/>
                </a:schemeClr>
              </a:buClr>
              <a:buFont typeface="Wingdings"/>
              <a:buChar char="u"/>
              <a:defRPr/>
            </a:pPr>
            <a:r>
              <a:rPr lang="ja-JP" altLang="en-US" dirty="0" smtClean="0"/>
              <a:t>情動知能とは：情動（その時その時動く感情）を扱ったり、受け止めたり、自分や相手のストレスを減らしたりする力、と考えてください。</a:t>
            </a:r>
            <a:endParaRPr lang="en-US" altLang="ja-JP" dirty="0" smtClean="0"/>
          </a:p>
          <a:p>
            <a:pPr fontAlgn="auto">
              <a:spcAft>
                <a:spcPts val="0"/>
              </a:spcAft>
              <a:buClr>
                <a:schemeClr val="accent1">
                  <a:shade val="75000"/>
                </a:schemeClr>
              </a:buClr>
              <a:buFont typeface="Wingdings"/>
              <a:buChar char="u"/>
              <a:defRPr/>
            </a:pPr>
            <a:endParaRPr lang="en-US" altLang="ja-JP" dirty="0"/>
          </a:p>
          <a:p>
            <a:pPr fontAlgn="auto">
              <a:spcAft>
                <a:spcPts val="0"/>
              </a:spcAft>
              <a:buClr>
                <a:schemeClr val="accent1">
                  <a:shade val="75000"/>
                </a:schemeClr>
              </a:buClr>
              <a:buFont typeface="Wingdings"/>
              <a:buChar char="u"/>
              <a:defRPr/>
            </a:pPr>
            <a:r>
              <a:rPr lang="ja-JP" altLang="en-US" dirty="0"/>
              <a:t>このあとに</a:t>
            </a:r>
            <a:r>
              <a:rPr lang="ja-JP" altLang="en-US" dirty="0" smtClean="0"/>
              <a:t>も出てきます。</a:t>
            </a:r>
            <a:endParaRPr lang="en-US" altLang="ja-JP" dirty="0" smtClean="0"/>
          </a:p>
          <a:p>
            <a:pPr fontAlgn="auto">
              <a:spcAft>
                <a:spcPts val="0"/>
              </a:spcAft>
              <a:buClr>
                <a:schemeClr val="accent1">
                  <a:shade val="75000"/>
                </a:schemeClr>
              </a:buClr>
              <a:buFont typeface="Wingdings"/>
              <a:buChar char="u"/>
              <a:defRPr/>
            </a:pPr>
            <a:endParaRPr lang="ja-JP" altLang="en-US" dirty="0" smtClean="0"/>
          </a:p>
          <a:p>
            <a:pPr lvl="1" fontAlgn="auto">
              <a:spcAft>
                <a:spcPts val="0"/>
              </a:spcAft>
              <a:buClr>
                <a:schemeClr val="tx2">
                  <a:tint val="75000"/>
                </a:schemeClr>
              </a:buClr>
              <a:buFont typeface="Wingdings"/>
              <a:buChar char="u"/>
              <a:defRPr/>
            </a:pPr>
            <a:endParaRPr lang="ja-JP" altLang="en-US"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10</a:t>
            </a:fld>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5</a:t>
            </a:r>
            <a:br>
              <a:rPr lang="en-US" altLang="ja-JP" dirty="0" smtClean="0"/>
            </a:br>
            <a:r>
              <a:rPr lang="ja-JP" altLang="en-US" dirty="0" smtClean="0"/>
              <a:t>情動知能</a:t>
            </a:r>
            <a:endParaRPr lang="ja-JP" altLang="en-US" dirty="0"/>
          </a:p>
        </p:txBody>
      </p:sp>
      <p:sp>
        <p:nvSpPr>
          <p:cNvPr id="3" name="コンテンツ プレースホルダ 2"/>
          <p:cNvSpPr>
            <a:spLocks noGrp="1"/>
          </p:cNvSpPr>
          <p:nvPr>
            <p:ph idx="1"/>
          </p:nvPr>
        </p:nvSpPr>
        <p:spPr>
          <a:xfrm>
            <a:off x="179512" y="1500188"/>
            <a:ext cx="8784976" cy="5097462"/>
          </a:xfrm>
        </p:spPr>
        <p:txBody>
          <a:bodyPr rtlCol="0">
            <a:normAutofit/>
          </a:bodyPr>
          <a:lstStyle/>
          <a:p>
            <a:pPr>
              <a:buClr>
                <a:schemeClr val="tx2">
                  <a:tint val="75000"/>
                </a:schemeClr>
              </a:buClr>
              <a:buFont typeface="Wingdings"/>
              <a:buChar char="u"/>
              <a:defRPr/>
            </a:pPr>
            <a:r>
              <a:rPr lang="ja-JP" altLang="en-US" sz="2800" dirty="0" smtClean="0"/>
              <a:t>家族が溜めに溜めた怒り･惨めさ･失望といった強烈な感情を本人に爆発させてもうまくいきませんね。</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彼女たちは情緒的にとても弱く、生の感情をぶつけ合う</a:t>
            </a:r>
            <a:r>
              <a:rPr lang="ja-JP" altLang="en-US" sz="2400" dirty="0"/>
              <a:t>自信</a:t>
            </a:r>
            <a:r>
              <a:rPr lang="ja-JP" altLang="en-US" sz="2400" dirty="0" smtClean="0"/>
              <a:t>がないので、食行動がひどくなるか、別の反応へ。</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でもこの気持ちを穏やかに伝えるのはとても難しい。</a:t>
            </a:r>
            <a:endParaRPr lang="en-US" altLang="ja-JP" sz="2400" dirty="0" smtClean="0"/>
          </a:p>
          <a:p>
            <a:pPr fontAlgn="auto">
              <a:spcAft>
                <a:spcPts val="0"/>
              </a:spcAft>
              <a:buClr>
                <a:schemeClr val="accent1">
                  <a:shade val="75000"/>
                </a:schemeClr>
              </a:buClr>
              <a:buFont typeface="Wingdings"/>
              <a:buChar char="u"/>
              <a:defRPr/>
            </a:pPr>
            <a:r>
              <a:rPr lang="ja-JP" altLang="en-US" sz="2800" dirty="0" smtClean="0"/>
              <a:t>ケアにあたる家族は、そういう時に「情動知能」を駆使できる練習をする姿を、本人にも見せましょう。</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家族は経験豊富な先生や家族・友人に助言をもらって、少し距離を置いて客観的に眺められるようトレーニング。</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感情面での反応について考え、理解する習慣をつけて、今の自分の感情を本人にも伝えていく。</a:t>
            </a:r>
          </a:p>
          <a:p>
            <a:pPr lvl="1" fontAlgn="auto">
              <a:spcAft>
                <a:spcPts val="0"/>
              </a:spcAft>
              <a:buClr>
                <a:schemeClr val="tx2">
                  <a:tint val="75000"/>
                </a:schemeClr>
              </a:buClr>
              <a:buFont typeface="Wingdings"/>
              <a:buChar char="u"/>
              <a:defRPr/>
            </a:pP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11</a:t>
            </a:fld>
            <a:endParaRPr lang="ja-JP" altLang="en-US"/>
          </a:p>
        </p:txBody>
      </p:sp>
    </p:spTree>
    <p:extLst>
      <p:ext uri="{BB962C8B-B14F-4D97-AF65-F5344CB8AC3E}">
        <p14:creationId xmlns:p14="http://schemas.microsoft.com/office/powerpoint/2010/main" val="2893608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6</a:t>
            </a:r>
            <a:br>
              <a:rPr lang="en-US" altLang="ja-JP" dirty="0" smtClean="0"/>
            </a:br>
            <a:r>
              <a:rPr lang="ja-JP" altLang="en-US" dirty="0" smtClean="0"/>
              <a:t>ルール作りと限界設定</a:t>
            </a:r>
            <a:endParaRPr lang="ja-JP" altLang="en-US" dirty="0"/>
          </a:p>
        </p:txBody>
      </p:sp>
      <p:sp>
        <p:nvSpPr>
          <p:cNvPr id="3" name="コンテンツ プレースホルダ 2"/>
          <p:cNvSpPr>
            <a:spLocks noGrp="1"/>
          </p:cNvSpPr>
          <p:nvPr>
            <p:ph idx="1"/>
          </p:nvPr>
        </p:nvSpPr>
        <p:spPr>
          <a:xfrm>
            <a:off x="457200" y="1500188"/>
            <a:ext cx="8507288" cy="535781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摂食障害は</a:t>
            </a:r>
            <a:r>
              <a:rPr lang="ja-JP" altLang="en-US" sz="2800" dirty="0"/>
              <a:t>長く</a:t>
            </a:r>
            <a:r>
              <a:rPr lang="ja-JP" altLang="en-US" sz="2800" dirty="0" smtClean="0"/>
              <a:t>続く病気なので、できるだけみんなが長く守れるルールが必要です。</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「冷蔵庫の中身を全部食べない」、「夕食のメニューや調理法は細かく指図しない」、「○食はみんなで食べる」などなど</a:t>
            </a:r>
            <a:endParaRPr lang="en-US" altLang="ja-JP" sz="2400" dirty="0" smtClean="0"/>
          </a:p>
          <a:p>
            <a:pPr>
              <a:buClr>
                <a:schemeClr val="tx2">
                  <a:tint val="75000"/>
                </a:schemeClr>
              </a:buClr>
              <a:buFont typeface="Wingdings"/>
              <a:buChar char="u"/>
              <a:defRPr/>
            </a:pPr>
            <a:r>
              <a:rPr lang="ja-JP" altLang="en-US" sz="2800" dirty="0" smtClean="0"/>
              <a:t>限界設定（ルール違反時のルール）は揺れない。</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「何日も続けて一緒にご飯を食べられなかった時は一緒に体重を量って先生に相談する」「どうしても過食が止まらない場合はお菓子は置かない」などなど</a:t>
            </a:r>
            <a:endParaRPr lang="en-US" altLang="ja-JP" sz="2400" dirty="0" smtClean="0"/>
          </a:p>
          <a:p>
            <a:pPr>
              <a:buClr>
                <a:schemeClr val="tx2">
                  <a:tint val="75000"/>
                </a:schemeClr>
              </a:buClr>
              <a:buFont typeface="Wingdings"/>
              <a:buChar char="u"/>
              <a:defRPr/>
            </a:pPr>
            <a:r>
              <a:rPr lang="ja-JP" altLang="en-US" sz="2800" dirty="0" smtClean="0"/>
              <a:t>ルールを破ってしまってもそれで終わりではない。次にうまくいくためのチャンス「失敗は宝」だと捉えましょう。</a:t>
            </a:r>
            <a:endParaRPr lang="en-US" altLang="ja-JP" sz="2800" dirty="0" smtClean="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12</a:t>
            </a:fld>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6</a:t>
            </a:r>
            <a:br>
              <a:rPr lang="en-US" altLang="ja-JP" dirty="0" smtClean="0"/>
            </a:br>
            <a:r>
              <a:rPr lang="ja-JP" altLang="en-US" dirty="0" smtClean="0"/>
              <a:t>ルール作りと限界設定</a:t>
            </a:r>
            <a:endParaRPr lang="ja-JP" altLang="en-US" dirty="0"/>
          </a:p>
        </p:txBody>
      </p:sp>
      <p:sp>
        <p:nvSpPr>
          <p:cNvPr id="3" name="コンテンツ プレースホルダ 2"/>
          <p:cNvSpPr>
            <a:spLocks noGrp="1"/>
          </p:cNvSpPr>
          <p:nvPr>
            <p:ph idx="1"/>
          </p:nvPr>
        </p:nvSpPr>
        <p:spPr>
          <a:xfrm>
            <a:off x="385192" y="1599579"/>
            <a:ext cx="8651304" cy="5357813"/>
          </a:xfrm>
        </p:spPr>
        <p:txBody>
          <a:bodyPr rtlCol="0">
            <a:normAutofit/>
          </a:bodyPr>
          <a:lstStyle/>
          <a:p>
            <a:pPr fontAlgn="auto">
              <a:spcAft>
                <a:spcPts val="0"/>
              </a:spcAft>
              <a:buClr>
                <a:schemeClr val="accent1">
                  <a:shade val="75000"/>
                </a:schemeClr>
              </a:buClr>
              <a:buFont typeface="Wingdings"/>
              <a:buChar char="u"/>
              <a:defRPr/>
            </a:pPr>
            <a:r>
              <a:rPr lang="ja-JP" altLang="en-US" sz="2400" kern="1200" dirty="0" smtClean="0">
                <a:solidFill>
                  <a:schemeClr val="tx1"/>
                </a:solidFill>
                <a:effectLst>
                  <a:outerShdw blurRad="38100" dist="38100" dir="2700000" algn="tl">
                    <a:srgbClr val="000000">
                      <a:alpha val="43137"/>
                    </a:srgbClr>
                  </a:outerShdw>
                </a:effectLst>
              </a:rPr>
              <a:t>「どういうルールがよいか」ではなく、「どのようにルールを作っていくか」がはるかに大切。</a:t>
            </a:r>
            <a:endParaRPr lang="en-US" altLang="ja-JP" sz="2400" kern="1200" dirty="0" smtClean="0">
              <a:solidFill>
                <a:schemeClr val="tx1"/>
              </a:solidFill>
              <a:effectLst>
                <a:outerShdw blurRad="38100" dist="38100" dir="2700000" algn="tl">
                  <a:srgbClr val="000000">
                    <a:alpha val="43137"/>
                  </a:srgbClr>
                </a:outerShdw>
              </a:effectLst>
            </a:endParaRPr>
          </a:p>
          <a:p>
            <a:pPr fontAlgn="auto">
              <a:spcAft>
                <a:spcPts val="0"/>
              </a:spcAft>
              <a:buClr>
                <a:schemeClr val="accent1">
                  <a:shade val="75000"/>
                </a:schemeClr>
              </a:buClr>
              <a:buFont typeface="Wingdings"/>
              <a:buChar char="u"/>
              <a:defRPr/>
            </a:pPr>
            <a:r>
              <a:rPr lang="ja-JP" altLang="en-US" sz="2200" kern="1200" dirty="0" smtClean="0">
                <a:solidFill>
                  <a:schemeClr val="tx1"/>
                </a:solidFill>
              </a:rPr>
              <a:t>何は受け入れることができるのか、受け入れられないのか、お互いの意見を尊重して穏やかに話し合う。</a:t>
            </a:r>
          </a:p>
          <a:p>
            <a:pPr fontAlgn="auto">
              <a:spcAft>
                <a:spcPts val="0"/>
              </a:spcAft>
              <a:buClr>
                <a:schemeClr val="accent1">
                  <a:shade val="75000"/>
                </a:schemeClr>
              </a:buClr>
              <a:buFont typeface="Wingdings"/>
              <a:buChar char="u"/>
              <a:defRPr/>
            </a:pPr>
            <a:r>
              <a:rPr lang="ja-JP" altLang="en-US" sz="2200" kern="1200" dirty="0" smtClean="0">
                <a:solidFill>
                  <a:schemeClr val="tx1"/>
                </a:solidFill>
              </a:rPr>
              <a:t>できるだけ中立になれる誰か（カウンセラー、親戚や友人）などに、レフェリー役をしてもらう。</a:t>
            </a:r>
          </a:p>
          <a:p>
            <a:pPr fontAlgn="auto">
              <a:spcAft>
                <a:spcPts val="0"/>
              </a:spcAft>
              <a:buClr>
                <a:schemeClr val="accent1">
                  <a:shade val="75000"/>
                </a:schemeClr>
              </a:buClr>
              <a:buFont typeface="Wingdings"/>
              <a:buChar char="u"/>
              <a:defRPr/>
            </a:pPr>
            <a:r>
              <a:rPr lang="ja-JP" altLang="en-US" sz="2200" kern="1200" dirty="0" smtClean="0">
                <a:solidFill>
                  <a:schemeClr val="tx1"/>
                </a:solidFill>
              </a:rPr>
              <a:t>全員が順番に話せるように配慮する。</a:t>
            </a:r>
          </a:p>
          <a:p>
            <a:pPr lvl="1" fontAlgn="auto">
              <a:spcAft>
                <a:spcPts val="0"/>
              </a:spcAft>
              <a:buClr>
                <a:schemeClr val="tx2">
                  <a:tint val="75000"/>
                </a:schemeClr>
              </a:buClr>
              <a:buFont typeface="Wingdings"/>
              <a:buChar char="u"/>
              <a:defRPr/>
            </a:pPr>
            <a:r>
              <a:rPr lang="ja-JP" altLang="en-US" sz="2200" kern="1200" dirty="0" smtClean="0">
                <a:solidFill>
                  <a:schemeClr val="tx1"/>
                </a:solidFill>
              </a:rPr>
              <a:t>話が遮られて中断したら、落ち着いて、全員が順番に話すというルールを思い出す。</a:t>
            </a:r>
          </a:p>
          <a:p>
            <a:pPr fontAlgn="auto">
              <a:spcAft>
                <a:spcPts val="0"/>
              </a:spcAft>
              <a:buClr>
                <a:schemeClr val="accent1">
                  <a:shade val="75000"/>
                </a:schemeClr>
              </a:buClr>
              <a:buFont typeface="Wingdings"/>
              <a:buChar char="u"/>
              <a:defRPr/>
            </a:pPr>
            <a:r>
              <a:rPr lang="ja-JP" altLang="en-US" sz="2200" kern="1200" dirty="0" smtClean="0">
                <a:solidFill>
                  <a:schemeClr val="tx1"/>
                </a:solidFill>
              </a:rPr>
              <a:t>以下のようなステップを踏んで発言する。</a:t>
            </a:r>
          </a:p>
          <a:p>
            <a:pPr lvl="1" fontAlgn="auto">
              <a:spcAft>
                <a:spcPts val="0"/>
              </a:spcAft>
              <a:buClr>
                <a:schemeClr val="tx2">
                  <a:tint val="75000"/>
                </a:schemeClr>
              </a:buClr>
              <a:buFont typeface="Wingdings"/>
              <a:buChar char="u"/>
              <a:defRPr/>
            </a:pPr>
            <a:r>
              <a:rPr lang="ja-JP" altLang="en-US" sz="2200" kern="1200" dirty="0" smtClean="0">
                <a:solidFill>
                  <a:schemeClr val="tx1"/>
                </a:solidFill>
              </a:rPr>
              <a:t>ステップ</a:t>
            </a:r>
            <a:r>
              <a:rPr lang="en-US" altLang="ja-JP" sz="2200" kern="1200" dirty="0" smtClean="0">
                <a:solidFill>
                  <a:schemeClr val="tx1"/>
                </a:solidFill>
              </a:rPr>
              <a:t>1 </a:t>
            </a:r>
            <a:r>
              <a:rPr lang="ja-JP" altLang="en-US" sz="2200" kern="1200" dirty="0" smtClean="0">
                <a:solidFill>
                  <a:schemeClr val="tx1"/>
                </a:solidFill>
              </a:rPr>
              <a:t>自分の気持ちや考え、態度を説明する。</a:t>
            </a:r>
          </a:p>
          <a:p>
            <a:pPr lvl="1" fontAlgn="auto">
              <a:spcAft>
                <a:spcPts val="0"/>
              </a:spcAft>
              <a:buClr>
                <a:schemeClr val="tx2">
                  <a:tint val="75000"/>
                </a:schemeClr>
              </a:buClr>
              <a:buFont typeface="Wingdings"/>
              <a:buChar char="u"/>
              <a:defRPr/>
            </a:pPr>
            <a:r>
              <a:rPr lang="ja-JP" altLang="en-US" sz="2200" kern="1200" dirty="0" smtClean="0">
                <a:solidFill>
                  <a:schemeClr val="tx1"/>
                </a:solidFill>
              </a:rPr>
              <a:t>ステップ</a:t>
            </a:r>
            <a:r>
              <a:rPr lang="en-US" altLang="ja-JP" sz="2200" kern="1200" dirty="0" smtClean="0">
                <a:solidFill>
                  <a:schemeClr val="tx1"/>
                </a:solidFill>
              </a:rPr>
              <a:t>2 </a:t>
            </a:r>
            <a:r>
              <a:rPr lang="ja-JP" altLang="en-US" sz="2200" kern="1200" dirty="0" smtClean="0">
                <a:solidFill>
                  <a:schemeClr val="tx1"/>
                </a:solidFill>
              </a:rPr>
              <a:t>他の人に何をしてほしいかを説明する。</a:t>
            </a:r>
            <a:endParaRPr lang="en-US" altLang="ja-JP" sz="2200" kern="1200" dirty="0" smtClean="0">
              <a:solidFill>
                <a:schemeClr val="tx1"/>
              </a:solidFill>
            </a:endParaRPr>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13</a:t>
            </a:fld>
            <a:endParaRPr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7 </a:t>
            </a:r>
            <a:br>
              <a:rPr lang="en-US" altLang="ja-JP" dirty="0" smtClean="0"/>
            </a:br>
            <a:r>
              <a:rPr lang="ja-JP" altLang="en-US" dirty="0" smtClean="0"/>
              <a:t>好ましくない考えを修正する</a:t>
            </a:r>
            <a:endParaRPr lang="ja-JP" altLang="en-US" dirty="0"/>
          </a:p>
        </p:txBody>
      </p:sp>
      <p:sp>
        <p:nvSpPr>
          <p:cNvPr id="3" name="コンテンツ プレースホルダ 2"/>
          <p:cNvSpPr>
            <a:spLocks noGrp="1"/>
          </p:cNvSpPr>
          <p:nvPr>
            <p:ph idx="1"/>
          </p:nvPr>
        </p:nvSpPr>
        <p:spPr>
          <a:xfrm>
            <a:off x="395536" y="1772816"/>
            <a:ext cx="8568952" cy="4608512"/>
          </a:xfrm>
        </p:spPr>
        <p:txBody>
          <a:bodyPr rtlCol="0">
            <a:normAutofit/>
          </a:bodyPr>
          <a:lstStyle/>
          <a:p>
            <a:pPr fontAlgn="auto">
              <a:spcAft>
                <a:spcPts val="0"/>
              </a:spcAft>
              <a:buClr>
                <a:schemeClr val="accent1">
                  <a:shade val="75000"/>
                </a:schemeClr>
              </a:buClr>
              <a:buFont typeface="Wingdings"/>
              <a:buChar char="u"/>
              <a:defRPr/>
            </a:pPr>
            <a:r>
              <a:rPr lang="ja-JP" altLang="en-US" sz="2400" dirty="0" smtClean="0"/>
              <a:t>いつも一緒に行動していても、あなたがあきらめ・憎しみなどネガティブな考えでいっぱいだとしたら、関係は良い方に向かわないし、あなた自身も疲れ切ってしまいます。</a:t>
            </a:r>
            <a:endParaRPr lang="en-US" altLang="ja-JP" sz="2400" dirty="0" smtClean="0"/>
          </a:p>
          <a:p>
            <a:pPr fontAlgn="auto">
              <a:spcAft>
                <a:spcPts val="0"/>
              </a:spcAft>
              <a:buClr>
                <a:schemeClr val="accent1">
                  <a:shade val="75000"/>
                </a:schemeClr>
              </a:buClr>
              <a:buFont typeface="Wingdings"/>
              <a:buChar char="u"/>
              <a:defRPr/>
            </a:pPr>
            <a:r>
              <a:rPr lang="ja-JP" altLang="en-US" sz="2400" dirty="0"/>
              <a:t>その</a:t>
            </a:r>
            <a:r>
              <a:rPr lang="ja-JP" altLang="en-US" sz="2400" dirty="0" smtClean="0"/>
              <a:t>結果、本人は「関係がうまくいかないのは自分のせいだ」と罪悪感ばかりを感じ、うまくいきません。</a:t>
            </a:r>
            <a:endParaRPr lang="en-US" altLang="ja-JP" sz="2400" dirty="0" smtClean="0"/>
          </a:p>
          <a:p>
            <a:pPr fontAlgn="auto">
              <a:spcAft>
                <a:spcPts val="0"/>
              </a:spcAft>
              <a:buClr>
                <a:schemeClr val="accent1">
                  <a:shade val="75000"/>
                </a:schemeClr>
              </a:buClr>
              <a:buFont typeface="Wingdings"/>
              <a:buChar char="u"/>
              <a:defRPr/>
            </a:pPr>
            <a:r>
              <a:rPr lang="ja-JP" altLang="en-US" sz="2400" dirty="0" smtClean="0"/>
              <a:t>いつでも、</a:t>
            </a:r>
            <a:r>
              <a:rPr lang="ja-JP" altLang="en-US" sz="2800" dirty="0" smtClean="0">
                <a:effectLst>
                  <a:outerShdw blurRad="38100" dist="38100" dir="2700000" algn="tl">
                    <a:srgbClr val="000000">
                      <a:alpha val="43137"/>
                    </a:srgbClr>
                  </a:outerShdw>
                </a:effectLst>
              </a:rPr>
              <a:t>心や考えを修正できる心づもり</a:t>
            </a:r>
            <a:r>
              <a:rPr lang="ja-JP" altLang="en-US" sz="2400" dirty="0" smtClean="0"/>
              <a:t>をしておきましょう。</a:t>
            </a:r>
            <a:endParaRPr lang="en-US" altLang="ja-JP" sz="2400" dirty="0" smtClean="0"/>
          </a:p>
          <a:p>
            <a:pPr fontAlgn="auto">
              <a:spcAft>
                <a:spcPts val="0"/>
              </a:spcAft>
              <a:buClr>
                <a:schemeClr val="accent1">
                  <a:shade val="75000"/>
                </a:schemeClr>
              </a:buClr>
              <a:buFont typeface="Wingdings"/>
              <a:buChar char="u"/>
              <a:defRPr/>
            </a:pPr>
            <a:r>
              <a:rPr lang="ja-JP" altLang="en-US" sz="2400" dirty="0" smtClean="0"/>
              <a:t>それには、伴侶や専門家、友人と話し合う習慣を持つこと、自分が変わることを楽しみましょう。</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14</a:t>
            </a:fld>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7 </a:t>
            </a:r>
            <a:br>
              <a:rPr lang="en-US" altLang="ja-JP" dirty="0" smtClean="0"/>
            </a:br>
            <a:r>
              <a:rPr lang="ja-JP" altLang="en-US" dirty="0" smtClean="0"/>
              <a:t>好ましくない考えを修正する</a:t>
            </a:r>
            <a:endParaRPr lang="ja-JP" altLang="en-US" dirty="0"/>
          </a:p>
        </p:txBody>
      </p:sp>
      <p:sp>
        <p:nvSpPr>
          <p:cNvPr id="3" name="コンテンツ プレースホルダ 2"/>
          <p:cNvSpPr>
            <a:spLocks noGrp="1"/>
          </p:cNvSpPr>
          <p:nvPr>
            <p:ph idx="1"/>
          </p:nvPr>
        </p:nvSpPr>
        <p:spPr>
          <a:xfrm>
            <a:off x="35496" y="1484784"/>
            <a:ext cx="9036496" cy="5184576"/>
          </a:xfrm>
        </p:spPr>
        <p:txBody>
          <a:bodyPr rtlCol="0">
            <a:noAutofit/>
          </a:bodyPr>
          <a:lstStyle/>
          <a:p>
            <a:pPr lvl="1">
              <a:lnSpc>
                <a:spcPct val="120000"/>
              </a:lnSpc>
              <a:buClr>
                <a:schemeClr val="accent1">
                  <a:shade val="75000"/>
                </a:schemeClr>
              </a:buClr>
              <a:buFont typeface="Wingdings"/>
              <a:buChar char="u"/>
              <a:defRPr/>
            </a:pPr>
            <a:r>
              <a:rPr lang="ja-JP" altLang="en-US" sz="2000" dirty="0" smtClean="0"/>
              <a:t>この子の人生を立ち直らせてやるために、私は人生のすべてを注ぎ込まねばならない。</a:t>
            </a:r>
            <a:endParaRPr lang="en-US" altLang="ja-JP" sz="2000" dirty="0" smtClean="0"/>
          </a:p>
          <a:p>
            <a:pPr fontAlgn="auto">
              <a:lnSpc>
                <a:spcPct val="120000"/>
              </a:lnSpc>
              <a:spcAft>
                <a:spcPts val="0"/>
              </a:spcAft>
              <a:buClr>
                <a:schemeClr val="accent1">
                  <a:shade val="75000"/>
                </a:schemeClr>
              </a:buClr>
              <a:buFont typeface="Wingdings"/>
              <a:buChar char="u"/>
              <a:defRPr/>
            </a:pPr>
            <a:r>
              <a:rPr lang="ja-JP" altLang="en-US" sz="2000" dirty="0" smtClean="0"/>
              <a:t>→私や家族自身もリフレッシュするために、休養が必要だ。そうしないと、怒りっぽくなってよけいに関係が悪い方にいってしまう。</a:t>
            </a:r>
            <a:endParaRPr lang="en-US" altLang="ja-JP" sz="2000" dirty="0" smtClean="0"/>
          </a:p>
          <a:p>
            <a:pPr fontAlgn="auto">
              <a:lnSpc>
                <a:spcPct val="120000"/>
              </a:lnSpc>
              <a:spcAft>
                <a:spcPts val="0"/>
              </a:spcAft>
              <a:buClr>
                <a:schemeClr val="accent1">
                  <a:shade val="75000"/>
                </a:schemeClr>
              </a:buClr>
              <a:buFont typeface="Wingdings"/>
              <a:buChar char="u"/>
              <a:defRPr/>
            </a:pPr>
            <a:endParaRPr lang="en-US" altLang="ja-JP" sz="2000" dirty="0" smtClean="0"/>
          </a:p>
          <a:p>
            <a:pPr lvl="1">
              <a:lnSpc>
                <a:spcPct val="120000"/>
              </a:lnSpc>
              <a:buClr>
                <a:schemeClr val="accent1">
                  <a:shade val="75000"/>
                </a:schemeClr>
              </a:buClr>
              <a:buFont typeface="Wingdings"/>
              <a:buChar char="u"/>
              <a:defRPr/>
            </a:pPr>
            <a:r>
              <a:rPr lang="ja-JP" altLang="en-US" sz="2000" dirty="0" smtClean="0"/>
              <a:t>彼女はどれくらい私たちが混乱しているか知るべきだ。彼女は私たちのことを憎んでいるに違いない。</a:t>
            </a:r>
            <a:endParaRPr lang="en-US" altLang="ja-JP" sz="2000" dirty="0" smtClean="0"/>
          </a:p>
          <a:p>
            <a:pPr fontAlgn="auto">
              <a:lnSpc>
                <a:spcPct val="120000"/>
              </a:lnSpc>
              <a:spcAft>
                <a:spcPts val="0"/>
              </a:spcAft>
              <a:buClr>
                <a:schemeClr val="accent1">
                  <a:shade val="75000"/>
                </a:schemeClr>
              </a:buClr>
              <a:buFont typeface="Wingdings"/>
              <a:buChar char="u"/>
              <a:defRPr/>
            </a:pPr>
            <a:r>
              <a:rPr lang="ja-JP" altLang="en-US" sz="2000" dirty="0" smtClean="0"/>
              <a:t>→憎んでるんじゃなくて愛する人を振り回してコントロールせずにおれない病気なんだな。罪悪感を感じて抜け出そうとしている方の彼女と協力しよう。</a:t>
            </a:r>
            <a:endParaRPr lang="en-US" altLang="ja-JP" sz="2000" dirty="0" smtClean="0"/>
          </a:p>
          <a:p>
            <a:pPr fontAlgn="auto">
              <a:lnSpc>
                <a:spcPct val="120000"/>
              </a:lnSpc>
              <a:spcAft>
                <a:spcPts val="0"/>
              </a:spcAft>
              <a:buClr>
                <a:schemeClr val="accent1">
                  <a:shade val="75000"/>
                </a:schemeClr>
              </a:buClr>
              <a:buFont typeface="Wingdings"/>
              <a:buChar char="u"/>
              <a:defRPr/>
            </a:pPr>
            <a:endParaRPr lang="en-US" altLang="ja-JP" sz="2000" dirty="0" smtClean="0"/>
          </a:p>
          <a:p>
            <a:pPr lvl="1">
              <a:lnSpc>
                <a:spcPct val="120000"/>
              </a:lnSpc>
              <a:buClr>
                <a:schemeClr val="accent1">
                  <a:shade val="75000"/>
                </a:schemeClr>
              </a:buClr>
              <a:buFont typeface="Wingdings"/>
              <a:buChar char="u"/>
              <a:defRPr/>
            </a:pPr>
            <a:r>
              <a:rPr lang="ja-JP" altLang="en-US" sz="2000" dirty="0"/>
              <a:t>拒食の時の方</a:t>
            </a:r>
            <a:r>
              <a:rPr lang="ja-JP" altLang="en-US" sz="2000" dirty="0" smtClean="0"/>
              <a:t>がきちんと勉強も手伝いもして良かった。</a:t>
            </a:r>
            <a:endParaRPr lang="en-US" altLang="ja-JP" sz="2000" dirty="0" smtClean="0"/>
          </a:p>
          <a:p>
            <a:pPr>
              <a:lnSpc>
                <a:spcPct val="120000"/>
              </a:lnSpc>
              <a:buClr>
                <a:schemeClr val="accent1">
                  <a:shade val="75000"/>
                </a:schemeClr>
              </a:buClr>
              <a:buFont typeface="Wingdings"/>
              <a:buChar char="u"/>
              <a:defRPr/>
            </a:pPr>
            <a:r>
              <a:rPr lang="ja-JP" altLang="en-US" sz="2000" dirty="0" smtClean="0"/>
              <a:t>→拒食の時「きっちりコントロール」を応援してしまったから今こんな過食に苦しんでるのかもしれない。</a:t>
            </a:r>
            <a:endParaRPr lang="ja-JP" altLang="en-US" sz="20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15</a:t>
            </a:fld>
            <a:endParaRPr lang="ja-JP" altLang="en-US"/>
          </a:p>
        </p:txBody>
      </p:sp>
    </p:spTree>
    <p:extLst>
      <p:ext uri="{BB962C8B-B14F-4D97-AF65-F5344CB8AC3E}">
        <p14:creationId xmlns:p14="http://schemas.microsoft.com/office/powerpoint/2010/main" val="674414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コミュニケーション・スキル８</a:t>
            </a:r>
            <a:r>
              <a:rPr lang="en-US" altLang="ja-JP" dirty="0" smtClean="0"/>
              <a:t/>
            </a:r>
            <a:br>
              <a:rPr lang="en-US" altLang="ja-JP" dirty="0" smtClean="0"/>
            </a:br>
            <a:r>
              <a:rPr lang="ja-JP" altLang="en-US" dirty="0" smtClean="0"/>
              <a:t>変化と進歩について話し合う</a:t>
            </a:r>
            <a:endParaRPr lang="ja-JP" altLang="en-US" dirty="0"/>
          </a:p>
        </p:txBody>
      </p:sp>
      <p:sp>
        <p:nvSpPr>
          <p:cNvPr id="3" name="コンテンツ プレースホルダ 2"/>
          <p:cNvSpPr>
            <a:spLocks noGrp="1"/>
          </p:cNvSpPr>
          <p:nvPr>
            <p:ph idx="1"/>
          </p:nvPr>
        </p:nvSpPr>
        <p:spPr>
          <a:xfrm>
            <a:off x="179512" y="1844824"/>
            <a:ext cx="8651304" cy="4320480"/>
          </a:xfrm>
        </p:spPr>
        <p:txBody>
          <a:bodyPr rtlCol="0">
            <a:noAutofit/>
          </a:bodyPr>
          <a:lstStyle/>
          <a:p>
            <a:pPr fontAlgn="auto">
              <a:spcAft>
                <a:spcPts val="0"/>
              </a:spcAft>
              <a:buClr>
                <a:schemeClr val="accent1">
                  <a:shade val="75000"/>
                </a:schemeClr>
              </a:buClr>
              <a:buFont typeface="Wingdings"/>
              <a:buChar char="u"/>
              <a:defRPr/>
            </a:pPr>
            <a:r>
              <a:rPr lang="ja-JP" altLang="en-US" sz="2400" dirty="0" smtClean="0"/>
              <a:t>摂食障害患者さんで「行動期」にいる人はまれです。これは「前考慮期」や「考慮期」から次に進むのはとても大変だということです。</a:t>
            </a:r>
            <a:endParaRPr lang="en-US" altLang="ja-JP" sz="2400" dirty="0" smtClean="0"/>
          </a:p>
          <a:p>
            <a:pPr fontAlgn="auto">
              <a:spcAft>
                <a:spcPts val="0"/>
              </a:spcAft>
              <a:buClr>
                <a:schemeClr val="accent1">
                  <a:shade val="75000"/>
                </a:schemeClr>
              </a:buClr>
              <a:buFont typeface="Wingdings"/>
              <a:buChar char="u"/>
              <a:defRPr/>
            </a:pPr>
            <a:r>
              <a:rPr lang="ja-JP" altLang="en-US" sz="2400" dirty="0" smtClean="0"/>
              <a:t>理屈で説得しようとしたり、対立したりするのではなく、成果を焦らず、ほんの少しの進歩を一緒に喜びながらいきましょう。</a:t>
            </a:r>
            <a:endParaRPr lang="en-US" altLang="ja-JP" sz="2400" dirty="0" smtClean="0"/>
          </a:p>
          <a:p>
            <a:pPr fontAlgn="auto">
              <a:spcAft>
                <a:spcPts val="0"/>
              </a:spcAft>
              <a:buClr>
                <a:schemeClr val="accent1">
                  <a:shade val="75000"/>
                </a:schemeClr>
              </a:buClr>
              <a:buFont typeface="Wingdings"/>
              <a:buChar char="u"/>
              <a:defRPr/>
            </a:pPr>
            <a:endParaRPr lang="en-US" altLang="ja-JP" sz="2400" dirty="0" smtClean="0"/>
          </a:p>
          <a:p>
            <a:pPr fontAlgn="auto">
              <a:spcAft>
                <a:spcPts val="0"/>
              </a:spcAft>
              <a:buClr>
                <a:schemeClr val="accent1">
                  <a:shade val="75000"/>
                </a:schemeClr>
              </a:buClr>
              <a:buFont typeface="Wingdings"/>
              <a:buChar char="u"/>
              <a:defRPr/>
            </a:pPr>
            <a:r>
              <a:rPr lang="ja-JP" altLang="en-US" sz="2400" dirty="0" smtClean="0"/>
              <a:t>本人には、自分自身の人生を決定する権利があること、そして、あなたはそれを援助する心づもりでいることをいつも伝えると基本に戻れます。</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16</a:t>
            </a:fld>
            <a:endParaRPr lang="ja-JP" altLang="en-US"/>
          </a:p>
        </p:txBody>
      </p:sp>
    </p:spTree>
    <p:extLst>
      <p:ext uri="{BB962C8B-B14F-4D97-AF65-F5344CB8AC3E}">
        <p14:creationId xmlns:p14="http://schemas.microsoft.com/office/powerpoint/2010/main" val="2863963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交流会　テーマ</a:t>
            </a:r>
            <a:r>
              <a:rPr lang="ja-JP" altLang="en-US" dirty="0" smtClean="0"/>
              <a:t>１</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17</a:t>
            </a:fld>
            <a:endParaRPr lang="ja-JP" altLang="en-US"/>
          </a:p>
        </p:txBody>
      </p:sp>
      <p:sp>
        <p:nvSpPr>
          <p:cNvPr id="5" name="コンテンツ プレースホルダ 2"/>
          <p:cNvSpPr txBox="1">
            <a:spLocks/>
          </p:cNvSpPr>
          <p:nvPr/>
        </p:nvSpPr>
        <p:spPr>
          <a:xfrm>
            <a:off x="179512" y="1700808"/>
            <a:ext cx="8784976" cy="2880320"/>
          </a:xfrm>
          <a:prstGeom prst="rect">
            <a:avLst/>
          </a:prstGeom>
          <a:ln>
            <a:solidFill>
              <a:schemeClr val="tx1"/>
            </a:solidFill>
          </a:ln>
        </p:spPr>
        <p:txBody>
          <a:bodyPr vert="horz" rtlCol="0">
            <a:normAutofit/>
          </a:bodyPr>
          <a:lstStyle>
            <a:lvl1pPr marL="274320" indent="-274320" algn="l" rtl="0" eaLnBrk="1" latinLnBrk="0" hangingPunct="1">
              <a:spcBef>
                <a:spcPts val="600"/>
              </a:spcBef>
              <a:buClr>
                <a:schemeClr val="tx2"/>
              </a:buClr>
              <a:buSzPct val="73000"/>
              <a:buFont typeface="Wingdings 2"/>
              <a:buChar char=""/>
              <a:defRPr kumimoji="1"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1"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1"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1"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1"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1"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1"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1"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1" sz="1400" kern="1200" baseline="0">
                <a:solidFill>
                  <a:schemeClr val="tx1"/>
                </a:solidFill>
                <a:latin typeface="+mn-lt"/>
                <a:ea typeface="+mn-ea"/>
                <a:cs typeface="+mn-cs"/>
              </a:defRPr>
            </a:lvl9pPr>
            <a:extLst/>
          </a:lstStyle>
          <a:p>
            <a:pPr>
              <a:buClr>
                <a:schemeClr val="accent1">
                  <a:shade val="75000"/>
                </a:schemeClr>
              </a:buClr>
              <a:buFont typeface="Wingdings"/>
              <a:buChar char="u"/>
              <a:defRPr/>
            </a:pPr>
            <a:r>
              <a:rPr lang="ja-JP" altLang="en-US" sz="2800" dirty="0" smtClean="0"/>
              <a:t>もし、グループで希望が多ければ、２人（家族役・本人役）でロールプレイしてみましょう。</a:t>
            </a:r>
            <a:endParaRPr lang="en-US" altLang="ja-JP" sz="2800" dirty="0" smtClean="0"/>
          </a:p>
          <a:p>
            <a:pPr>
              <a:buClr>
                <a:schemeClr val="accent1">
                  <a:shade val="75000"/>
                </a:schemeClr>
              </a:buClr>
              <a:buFont typeface="Wingdings"/>
              <a:buChar char="u"/>
              <a:defRPr/>
            </a:pPr>
            <a:endParaRPr lang="en-US" altLang="ja-JP" sz="2800" dirty="0" smtClean="0"/>
          </a:p>
          <a:p>
            <a:pPr>
              <a:buClr>
                <a:schemeClr val="accent1">
                  <a:shade val="75000"/>
                </a:schemeClr>
              </a:buClr>
              <a:buFont typeface="Wingdings"/>
              <a:buChar char="u"/>
              <a:defRPr/>
            </a:pPr>
            <a:r>
              <a:rPr lang="ja-JP" altLang="en-US" sz="2800" dirty="0" smtClean="0"/>
              <a:t>コミュニケーション１から８で、上手く工夫できているところ、苦手だなぁと思うところを話し合ってみてください。</a:t>
            </a:r>
            <a:endParaRPr lang="ja-JP" altLang="en-US" sz="2800" dirty="0"/>
          </a:p>
        </p:txBody>
      </p:sp>
    </p:spTree>
    <p:extLst>
      <p:ext uri="{BB962C8B-B14F-4D97-AF65-F5344CB8AC3E}">
        <p14:creationId xmlns:p14="http://schemas.microsoft.com/office/powerpoint/2010/main" val="3039211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91264" cy="2074242"/>
          </a:xfrm>
          <a:ln>
            <a:solidFill>
              <a:schemeClr val="tx1"/>
            </a:solidFill>
          </a:ln>
        </p:spPr>
        <p:txBody>
          <a:bodyPr>
            <a:normAutofit/>
          </a:bodyPr>
          <a:lstStyle/>
          <a:p>
            <a:pPr fontAlgn="auto">
              <a:lnSpc>
                <a:spcPct val="150000"/>
              </a:lnSpc>
              <a:spcAft>
                <a:spcPts val="0"/>
              </a:spcAft>
              <a:defRPr/>
            </a:pPr>
            <a:r>
              <a:rPr lang="ja-JP" altLang="en-US" dirty="0" smtClean="0"/>
              <a:t>２．対人関係</a:t>
            </a:r>
            <a:r>
              <a:rPr lang="ja-JP" altLang="en-US" sz="3200" dirty="0" smtClean="0"/>
              <a:t>　</a:t>
            </a:r>
            <a:r>
              <a:rPr lang="en-US" altLang="ja-JP" sz="3200" dirty="0" smtClean="0"/>
              <a:t>-</a:t>
            </a:r>
            <a:r>
              <a:rPr lang="ja-JP" altLang="en-US" sz="3200" dirty="0" smtClean="0"/>
              <a:t>あなたは</a:t>
            </a:r>
            <a:r>
              <a:rPr lang="ja-JP" altLang="en-US" sz="3200" dirty="0"/>
              <a:t>何</a:t>
            </a:r>
            <a:r>
              <a:rPr lang="ja-JP" altLang="en-US" sz="3200" dirty="0" smtClean="0"/>
              <a:t>タイプ</a:t>
            </a:r>
            <a:r>
              <a:rPr lang="en-US" altLang="ja-JP" sz="3200" dirty="0" smtClean="0"/>
              <a:t>?-</a:t>
            </a:r>
            <a:br>
              <a:rPr lang="en-US" altLang="ja-JP" sz="3200" dirty="0" smtClean="0"/>
            </a:br>
            <a:r>
              <a:rPr lang="ja-JP" altLang="en-US" sz="3100" dirty="0" smtClean="0"/>
              <a:t>対人関係の要因によって病気が維持される</a:t>
            </a:r>
            <a:endParaRPr lang="ja-JP" altLang="en-US" sz="3100" dirty="0"/>
          </a:p>
        </p:txBody>
      </p:sp>
      <p:sp>
        <p:nvSpPr>
          <p:cNvPr id="24579" name="コンテンツ プレースホルダ 2"/>
          <p:cNvSpPr>
            <a:spLocks noGrp="1"/>
          </p:cNvSpPr>
          <p:nvPr>
            <p:ph idx="1"/>
          </p:nvPr>
        </p:nvSpPr>
        <p:spPr>
          <a:xfrm>
            <a:off x="457200" y="2348880"/>
            <a:ext cx="8229600" cy="4104456"/>
          </a:xfrm>
        </p:spPr>
        <p:txBody>
          <a:bodyPr>
            <a:normAutofit fontScale="77500" lnSpcReduction="20000"/>
          </a:bodyPr>
          <a:lstStyle/>
          <a:p>
            <a:pPr>
              <a:lnSpc>
                <a:spcPct val="150000"/>
              </a:lnSpc>
            </a:pPr>
            <a:r>
              <a:rPr lang="ja-JP" altLang="en-US" dirty="0" smtClean="0"/>
              <a:t>家族と本人の対人関係は、お互いの関係づくりの癖が出て、摂食障害になってから時間が経つうちにどんどんパターン化し、変化が難しくなってきます。</a:t>
            </a:r>
            <a:endParaRPr lang="en-US" altLang="ja-JP" dirty="0" smtClean="0"/>
          </a:p>
          <a:p>
            <a:pPr lvl="1">
              <a:lnSpc>
                <a:spcPct val="150000"/>
              </a:lnSpc>
            </a:pPr>
            <a:r>
              <a:rPr lang="ja-JP" altLang="en-US" dirty="0" smtClean="0"/>
              <a:t>過度に感情的になったり、</a:t>
            </a:r>
            <a:endParaRPr lang="en-US" altLang="ja-JP" dirty="0" smtClean="0"/>
          </a:p>
          <a:p>
            <a:pPr lvl="1">
              <a:lnSpc>
                <a:spcPct val="150000"/>
              </a:lnSpc>
            </a:pPr>
            <a:r>
              <a:rPr lang="ja-JP" altLang="en-US" dirty="0" smtClean="0"/>
              <a:t>反対にほとんど感情を示さなかったり、</a:t>
            </a:r>
            <a:endParaRPr lang="en-US" altLang="ja-JP" dirty="0" smtClean="0"/>
          </a:p>
          <a:p>
            <a:pPr lvl="1">
              <a:lnSpc>
                <a:spcPct val="150000"/>
              </a:lnSpc>
            </a:pPr>
            <a:r>
              <a:rPr lang="ja-JP" altLang="en-US" dirty="0" smtClean="0"/>
              <a:t>過度に指示的になったり、</a:t>
            </a:r>
            <a:endParaRPr lang="en-US" altLang="ja-JP" dirty="0" smtClean="0"/>
          </a:p>
          <a:p>
            <a:pPr lvl="1">
              <a:lnSpc>
                <a:spcPct val="150000"/>
              </a:lnSpc>
            </a:pPr>
            <a:r>
              <a:rPr lang="ja-JP" altLang="en-US" dirty="0" smtClean="0"/>
              <a:t>家族が被る影響を度外視して患者さんのために何でもしてあげようとしたり。</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auto">
              <a:spcAft>
                <a:spcPts val="0"/>
              </a:spcAft>
              <a:defRPr/>
            </a:pPr>
            <a:r>
              <a:rPr lang="ja-JP" altLang="en-US" dirty="0" smtClean="0"/>
              <a:t>家族の反応のパターン</a:t>
            </a:r>
            <a:endParaRPr lang="ja-JP" altLang="en-US" dirty="0"/>
          </a:p>
        </p:txBody>
      </p:sp>
      <p:sp>
        <p:nvSpPr>
          <p:cNvPr id="23555" name="コンテンツ プレースホルダ 2"/>
          <p:cNvSpPr>
            <a:spLocks noGrp="1"/>
          </p:cNvSpPr>
          <p:nvPr>
            <p:ph idx="1"/>
          </p:nvPr>
        </p:nvSpPr>
        <p:spPr>
          <a:xfrm>
            <a:off x="277688" y="1340768"/>
            <a:ext cx="8686800" cy="5357812"/>
          </a:xfrm>
        </p:spPr>
        <p:txBody>
          <a:bodyPr/>
          <a:lstStyle/>
          <a:p>
            <a:r>
              <a:rPr lang="ja-JP" altLang="en-US" dirty="0" smtClean="0"/>
              <a:t>クラゲ・タイプ</a:t>
            </a:r>
            <a:endParaRPr lang="en-US" altLang="ja-JP" dirty="0" smtClean="0"/>
          </a:p>
          <a:p>
            <a:pPr lvl="1"/>
            <a:r>
              <a:rPr lang="ja-JP" altLang="en-US" dirty="0"/>
              <a:t>感情的に</a:t>
            </a:r>
            <a:r>
              <a:rPr lang="ja-JP" altLang="en-US" dirty="0" smtClean="0"/>
              <a:t>なりすぎる。</a:t>
            </a:r>
            <a:endParaRPr lang="en-US" altLang="ja-JP" dirty="0" smtClean="0"/>
          </a:p>
          <a:p>
            <a:r>
              <a:rPr lang="ja-JP" altLang="en-US" dirty="0" smtClean="0"/>
              <a:t>カンガルー・タイプ</a:t>
            </a:r>
            <a:endParaRPr lang="en-US" altLang="ja-JP" dirty="0" smtClean="0"/>
          </a:p>
          <a:p>
            <a:pPr lvl="1"/>
            <a:r>
              <a:rPr lang="ja-JP" altLang="en-US" dirty="0" smtClean="0"/>
              <a:t>過保護になって、本人の言いなりになる。</a:t>
            </a:r>
            <a:endParaRPr lang="en-US" altLang="ja-JP" dirty="0" smtClean="0"/>
          </a:p>
          <a:p>
            <a:r>
              <a:rPr lang="ja-JP" altLang="en-US" dirty="0" smtClean="0"/>
              <a:t>サイ・タイプ</a:t>
            </a:r>
            <a:endParaRPr lang="en-US" altLang="ja-JP" dirty="0" smtClean="0"/>
          </a:p>
          <a:p>
            <a:pPr lvl="1"/>
            <a:r>
              <a:rPr lang="ja-JP" altLang="en-US" dirty="0" smtClean="0"/>
              <a:t>理詰めの議論をして問題行動をやめさせようとする。</a:t>
            </a:r>
            <a:endParaRPr lang="en-US" altLang="ja-JP" dirty="0" smtClean="0"/>
          </a:p>
          <a:p>
            <a:r>
              <a:rPr lang="ja-JP" altLang="en-US" dirty="0" smtClean="0"/>
              <a:t>ダチョウ・タイプ</a:t>
            </a:r>
            <a:endParaRPr lang="en-US" altLang="ja-JP" dirty="0" smtClean="0"/>
          </a:p>
          <a:p>
            <a:pPr lvl="1"/>
            <a:r>
              <a:rPr lang="ja-JP" altLang="en-US" dirty="0" smtClean="0"/>
              <a:t>問題を避けることによって波風を立てないようにする。</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19</a:t>
            </a:fld>
            <a:endParaRPr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003232" cy="2160240"/>
          </a:xfrm>
          <a:ln>
            <a:solidFill>
              <a:schemeClr val="tx1"/>
            </a:solidFill>
          </a:ln>
        </p:spPr>
        <p:txBody>
          <a:bodyPr>
            <a:normAutofit/>
          </a:bodyPr>
          <a:lstStyle/>
          <a:p>
            <a:pPr fontAlgn="auto">
              <a:lnSpc>
                <a:spcPct val="150000"/>
              </a:lnSpc>
              <a:spcAft>
                <a:spcPts val="0"/>
              </a:spcAft>
              <a:defRPr/>
            </a:pPr>
            <a:r>
              <a:rPr lang="ja-JP" altLang="en-US" dirty="0"/>
              <a:t>１．</a:t>
            </a:r>
            <a:r>
              <a:rPr lang="ja-JP" altLang="en-US" dirty="0" smtClean="0"/>
              <a:t>コミュニケーションの８</a:t>
            </a:r>
            <a:r>
              <a:rPr lang="ja-JP" altLang="en-US" dirty="0"/>
              <a:t>ステップ</a:t>
            </a:r>
            <a:r>
              <a:rPr lang="en-US" altLang="ja-JP" dirty="0" smtClean="0"/>
              <a:t/>
            </a:r>
            <a:br>
              <a:rPr lang="en-US" altLang="ja-JP" dirty="0" smtClean="0"/>
            </a:br>
            <a:r>
              <a:rPr lang="ja-JP" altLang="en-US" dirty="0" smtClean="0"/>
              <a:t>コミュニケーションの性質</a:t>
            </a:r>
            <a:endParaRPr lang="ja-JP" altLang="en-US" dirty="0"/>
          </a:p>
        </p:txBody>
      </p:sp>
      <p:sp>
        <p:nvSpPr>
          <p:cNvPr id="3" name="コンテンツ プレースホルダ 2"/>
          <p:cNvSpPr>
            <a:spLocks noGrp="1"/>
          </p:cNvSpPr>
          <p:nvPr>
            <p:ph idx="1"/>
          </p:nvPr>
        </p:nvSpPr>
        <p:spPr>
          <a:xfrm>
            <a:off x="457200" y="2708920"/>
            <a:ext cx="8219256" cy="4149080"/>
          </a:xfrm>
        </p:spPr>
        <p:txBody>
          <a:bodyPr rtlCol="0">
            <a:normAutofit/>
          </a:bodyPr>
          <a:lstStyle/>
          <a:p>
            <a:pPr fontAlgn="auto">
              <a:lnSpc>
                <a:spcPct val="150000"/>
              </a:lnSpc>
              <a:spcAft>
                <a:spcPts val="0"/>
              </a:spcAft>
              <a:buClr>
                <a:schemeClr val="accent1">
                  <a:shade val="75000"/>
                </a:schemeClr>
              </a:buClr>
              <a:buFont typeface="Wingdings"/>
              <a:buChar char="u"/>
              <a:defRPr/>
            </a:pPr>
            <a:r>
              <a:rPr lang="ja-JP" altLang="en-US" sz="2400" dirty="0" smtClean="0"/>
              <a:t>同じ話でも、聞き手の気分によって左右されます。</a:t>
            </a:r>
            <a:endParaRPr lang="en-US" altLang="ja-JP" sz="2400" dirty="0" smtClean="0"/>
          </a:p>
          <a:p>
            <a:pPr fontAlgn="auto">
              <a:spcAft>
                <a:spcPts val="0"/>
              </a:spcAft>
              <a:buClr>
                <a:schemeClr val="accent1">
                  <a:shade val="75000"/>
                </a:schemeClr>
              </a:buClr>
              <a:buFont typeface="Wingdings"/>
              <a:buChar char="u"/>
              <a:defRPr/>
            </a:pPr>
            <a:r>
              <a:rPr lang="ja-JP" altLang="en-US" sz="2400" dirty="0" smtClean="0"/>
              <a:t>摂食障害を患って、感情が高ぶり視野が狭くなっていると、何でもない言葉でも、予期せぬ反応があります。</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関心を向けられると「非難された！」</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思いやりを示されると「押し付けや！」</a:t>
            </a:r>
          </a:p>
          <a:p>
            <a:pPr fontAlgn="auto">
              <a:spcAft>
                <a:spcPts val="0"/>
              </a:spcAft>
              <a:buClr>
                <a:schemeClr val="accent1">
                  <a:shade val="75000"/>
                </a:schemeClr>
              </a:buClr>
              <a:buFont typeface="Wingdings"/>
              <a:buChar char="u"/>
              <a:defRPr/>
            </a:pPr>
            <a:r>
              <a:rPr lang="ja-JP" altLang="en-US" sz="2400" dirty="0" smtClean="0"/>
              <a:t>相手の言ったことやその背後にある気持ちを、言葉にして確かめながら話を聞くことが大切です。</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リフレクティブ・リスニングと言います。</a:t>
            </a:r>
            <a:endParaRPr lang="en-US" altLang="ja-JP" sz="2400" dirty="0" smtClean="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fontAlgn="auto">
              <a:spcAft>
                <a:spcPts val="0"/>
              </a:spcAft>
              <a:defRPr/>
            </a:pPr>
            <a:r>
              <a:rPr lang="ja-JP" altLang="en-US" dirty="0" smtClean="0"/>
              <a:t>感情的になり過ぎる</a:t>
            </a:r>
            <a:r>
              <a:rPr lang="en-US" altLang="ja-JP" dirty="0" smtClean="0"/>
              <a:t/>
            </a:r>
            <a:br>
              <a:rPr lang="en-US" altLang="ja-JP" dirty="0" smtClean="0"/>
            </a:br>
            <a:r>
              <a:rPr lang="ja-JP" altLang="en-US" i="1" dirty="0" smtClean="0"/>
              <a:t>クラゲ・タイプ</a:t>
            </a:r>
            <a:r>
              <a:rPr lang="ja-JP" altLang="en-US" dirty="0" smtClean="0"/>
              <a:t>の対応</a:t>
            </a:r>
            <a:endParaRPr lang="ja-JP" altLang="en-US" dirty="0"/>
          </a:p>
        </p:txBody>
      </p:sp>
      <p:pic>
        <p:nvPicPr>
          <p:cNvPr id="25603" name="コンテンツ プレースホルダ 3" descr="クラゲタイプの対応.png"/>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496" y="1442225"/>
            <a:ext cx="7416824" cy="5443159"/>
          </a:xfrm>
        </p:spPr>
      </p:pic>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20</a:t>
            </a:fld>
            <a:endParaRPr lang="ja-JP" altLang="en-US"/>
          </a:p>
        </p:txBody>
      </p:sp>
      <p:sp>
        <p:nvSpPr>
          <p:cNvPr id="4" name="円/楕円 3"/>
          <p:cNvSpPr/>
          <p:nvPr/>
        </p:nvSpPr>
        <p:spPr>
          <a:xfrm>
            <a:off x="5669310" y="1268760"/>
            <a:ext cx="3456383" cy="1728192"/>
          </a:xfrm>
          <a:prstGeom prst="ellipse">
            <a:avLst/>
          </a:prstGeom>
          <a:solidFill>
            <a:srgbClr val="C0E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もうすこし感情をコントロールできるよう、「情動知能」を高める練習をしてみましょう。</a:t>
            </a:r>
            <a:endParaRPr kumimoji="1" lang="ja-JP" altLang="en-US" sz="2000" dirty="0">
              <a:solidFill>
                <a:schemeClr val="tx1"/>
              </a:solidFill>
            </a:endParaRPr>
          </a:p>
        </p:txBody>
      </p:sp>
    </p:spTree>
    <p:extLst>
      <p:ext uri="{BB962C8B-B14F-4D97-AF65-F5344CB8AC3E}">
        <p14:creationId xmlns:p14="http://schemas.microsoft.com/office/powerpoint/2010/main" val="4211388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l" fontAlgn="auto">
              <a:spcAft>
                <a:spcPts val="0"/>
              </a:spcAft>
              <a:defRPr/>
            </a:pPr>
            <a:r>
              <a:rPr lang="ja-JP" altLang="en-US" dirty="0" smtClean="0"/>
              <a:t>感情をほとんど表わさない</a:t>
            </a:r>
            <a:r>
              <a:rPr lang="en-US" altLang="ja-JP" dirty="0" smtClean="0"/>
              <a:t/>
            </a:r>
            <a:br>
              <a:rPr lang="en-US" altLang="ja-JP" dirty="0" smtClean="0"/>
            </a:br>
            <a:r>
              <a:rPr lang="ja-JP" altLang="en-US" i="1" dirty="0" smtClean="0"/>
              <a:t>ダチョウ・タイプ</a:t>
            </a:r>
            <a:r>
              <a:rPr lang="ja-JP" altLang="en-US" dirty="0" smtClean="0"/>
              <a:t>の対応</a:t>
            </a:r>
            <a:endParaRPr lang="ja-JP" altLang="en-US" dirty="0"/>
          </a:p>
        </p:txBody>
      </p:sp>
      <p:pic>
        <p:nvPicPr>
          <p:cNvPr id="26627" name="コンテンツ プレースホルダ 3" descr="ダチョウタイプの対応.png"/>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94" y="1560535"/>
            <a:ext cx="7517433" cy="5324849"/>
          </a:xfrm>
        </p:spPr>
      </p:pic>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21</a:t>
            </a:fld>
            <a:endParaRPr lang="ja-JP" altLang="en-US"/>
          </a:p>
        </p:txBody>
      </p:sp>
      <p:sp>
        <p:nvSpPr>
          <p:cNvPr id="4" name="円/楕円 3"/>
          <p:cNvSpPr/>
          <p:nvPr/>
        </p:nvSpPr>
        <p:spPr>
          <a:xfrm>
            <a:off x="5076056" y="1412776"/>
            <a:ext cx="4104456" cy="1872208"/>
          </a:xfrm>
          <a:prstGeom prst="ellipse">
            <a:avLst/>
          </a:prstGeom>
          <a:solidFill>
            <a:srgbClr val="C0E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とにかく一緒にいてみよう。</a:t>
            </a:r>
            <a:endParaRPr kumimoji="1" lang="en-US" altLang="ja-JP" sz="2000" dirty="0" smtClean="0">
              <a:solidFill>
                <a:schemeClr val="tx1"/>
              </a:solidFill>
            </a:endParaRPr>
          </a:p>
          <a:p>
            <a:pPr algn="ctr"/>
            <a:r>
              <a:rPr kumimoji="1" lang="ja-JP" altLang="en-US" sz="2000" dirty="0" smtClean="0">
                <a:solidFill>
                  <a:schemeClr val="tx1"/>
                </a:solidFill>
              </a:rPr>
              <a:t>いけないことと思わずに本人の前で泣いたり感情的になったりしてみよう</a:t>
            </a:r>
            <a:endParaRPr kumimoji="1" lang="ja-JP" altLang="en-US" sz="2000" dirty="0">
              <a:solidFill>
                <a:schemeClr val="tx1"/>
              </a:solidFill>
            </a:endParaRPr>
          </a:p>
        </p:txBody>
      </p:sp>
    </p:spTree>
    <p:extLst>
      <p:ext uri="{BB962C8B-B14F-4D97-AF65-F5344CB8AC3E}">
        <p14:creationId xmlns:p14="http://schemas.microsoft.com/office/powerpoint/2010/main" val="352615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5076056" y="1340768"/>
            <a:ext cx="4067944" cy="2016224"/>
          </a:xfrm>
          <a:prstGeom prst="ellipse">
            <a:avLst/>
          </a:prstGeom>
          <a:solidFill>
            <a:srgbClr val="C0E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自主性が育つのを阻んでしまっていることを理解。</a:t>
            </a:r>
            <a:endParaRPr kumimoji="1" lang="en-US" altLang="ja-JP" sz="2000" dirty="0" smtClean="0">
              <a:solidFill>
                <a:schemeClr val="tx1"/>
              </a:solidFill>
            </a:endParaRPr>
          </a:p>
          <a:p>
            <a:pPr algn="ctr"/>
            <a:r>
              <a:rPr lang="ja-JP" altLang="en-US" sz="2000" dirty="0">
                <a:solidFill>
                  <a:schemeClr val="tx1"/>
                </a:solidFill>
              </a:rPr>
              <a:t>一気に切らず</a:t>
            </a:r>
            <a:r>
              <a:rPr lang="ja-JP" altLang="en-US" sz="2000" dirty="0" smtClean="0">
                <a:solidFill>
                  <a:schemeClr val="tx1"/>
                </a:solidFill>
              </a:rPr>
              <a:t>にいつも少しずつチャレンジしよう</a:t>
            </a:r>
            <a:endParaRPr kumimoji="1" lang="ja-JP" altLang="en-US" sz="2000" dirty="0">
              <a:solidFill>
                <a:schemeClr val="tx1"/>
              </a:solidFill>
            </a:endParaRPr>
          </a:p>
        </p:txBody>
      </p:sp>
      <p:sp>
        <p:nvSpPr>
          <p:cNvPr id="2" name="タイトル 1"/>
          <p:cNvSpPr>
            <a:spLocks noGrp="1"/>
          </p:cNvSpPr>
          <p:nvPr>
            <p:ph type="title"/>
          </p:nvPr>
        </p:nvSpPr>
        <p:spPr/>
        <p:txBody>
          <a:bodyPr>
            <a:normAutofit fontScale="90000"/>
          </a:bodyPr>
          <a:lstStyle/>
          <a:p>
            <a:pPr algn="l" fontAlgn="auto">
              <a:spcAft>
                <a:spcPts val="0"/>
              </a:spcAft>
              <a:defRPr/>
            </a:pPr>
            <a:r>
              <a:rPr lang="ja-JP" altLang="en-US" dirty="0" smtClean="0"/>
              <a:t>過保護すぎる</a:t>
            </a:r>
            <a:r>
              <a:rPr lang="en-US" altLang="ja-JP" dirty="0" smtClean="0"/>
              <a:t/>
            </a:r>
            <a:br>
              <a:rPr lang="en-US" altLang="ja-JP" dirty="0" smtClean="0"/>
            </a:br>
            <a:r>
              <a:rPr lang="ja-JP" altLang="en-US" i="1" dirty="0" smtClean="0"/>
              <a:t>カンガルー・タイプ</a:t>
            </a:r>
            <a:r>
              <a:rPr lang="ja-JP" altLang="en-US" dirty="0" smtClean="0"/>
              <a:t>の対応</a:t>
            </a:r>
            <a:endParaRPr lang="ja-JP" altLang="en-US" dirty="0"/>
          </a:p>
        </p:txBody>
      </p:sp>
      <p:pic>
        <p:nvPicPr>
          <p:cNvPr id="27651" name="コンテンツ プレースホルダ 3" descr="カンガルータイプの対応.png"/>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36" y="1631476"/>
            <a:ext cx="7538300" cy="5181900"/>
          </a:xfrm>
        </p:spPr>
      </p:pic>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22</a:t>
            </a:fld>
            <a:endParaRPr lang="ja-JP" altLang="en-US"/>
          </a:p>
        </p:txBody>
      </p:sp>
    </p:spTree>
    <p:extLst>
      <p:ext uri="{BB962C8B-B14F-4D97-AF65-F5344CB8AC3E}">
        <p14:creationId xmlns:p14="http://schemas.microsoft.com/office/powerpoint/2010/main" val="275961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4860032" y="1340768"/>
            <a:ext cx="4176464" cy="2160240"/>
          </a:xfrm>
          <a:prstGeom prst="ellipse">
            <a:avLst/>
          </a:prstGeom>
          <a:solidFill>
            <a:srgbClr val="C0E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本人が変わるタイミング</a:t>
            </a:r>
            <a:r>
              <a:rPr lang="ja-JP" altLang="en-US" sz="2000" dirty="0" smtClean="0">
                <a:solidFill>
                  <a:schemeClr val="tx1"/>
                </a:solidFill>
              </a:rPr>
              <a:t>を待とう。強い説得が続くと、本人は葛藤する必要なく反発拒否</a:t>
            </a:r>
            <a:r>
              <a:rPr lang="ja-JP" altLang="en-US" sz="2000" dirty="0" err="1" smtClean="0">
                <a:solidFill>
                  <a:schemeClr val="tx1"/>
                </a:solidFill>
              </a:rPr>
              <a:t>だ</a:t>
            </a:r>
            <a:r>
              <a:rPr lang="ja-JP" altLang="en-US" sz="2000" dirty="0" smtClean="0">
                <a:solidFill>
                  <a:schemeClr val="tx1"/>
                </a:solidFill>
              </a:rPr>
              <a:t>けしていれば良い立場をとってしまう。</a:t>
            </a:r>
            <a:endParaRPr kumimoji="1" lang="ja-JP" altLang="en-US" sz="2000" dirty="0">
              <a:solidFill>
                <a:schemeClr val="tx1"/>
              </a:solidFill>
            </a:endParaRPr>
          </a:p>
        </p:txBody>
      </p:sp>
      <p:sp>
        <p:nvSpPr>
          <p:cNvPr id="2" name="タイトル 1"/>
          <p:cNvSpPr>
            <a:spLocks noGrp="1"/>
          </p:cNvSpPr>
          <p:nvPr>
            <p:ph type="title"/>
          </p:nvPr>
        </p:nvSpPr>
        <p:spPr/>
        <p:txBody>
          <a:bodyPr>
            <a:normAutofit fontScale="90000"/>
          </a:bodyPr>
          <a:lstStyle/>
          <a:p>
            <a:pPr algn="l" fontAlgn="auto">
              <a:spcAft>
                <a:spcPts val="0"/>
              </a:spcAft>
              <a:defRPr/>
            </a:pPr>
            <a:r>
              <a:rPr lang="ja-JP" altLang="en-US" dirty="0" smtClean="0"/>
              <a:t>指示的すぎる</a:t>
            </a:r>
            <a:r>
              <a:rPr lang="en-US" altLang="ja-JP" dirty="0" smtClean="0"/>
              <a:t/>
            </a:r>
            <a:br>
              <a:rPr lang="en-US" altLang="ja-JP" dirty="0" smtClean="0"/>
            </a:br>
            <a:r>
              <a:rPr lang="ja-JP" altLang="en-US" i="1" dirty="0" smtClean="0"/>
              <a:t>サイ・タイプ</a:t>
            </a:r>
            <a:r>
              <a:rPr lang="ja-JP" altLang="en-US" dirty="0" smtClean="0"/>
              <a:t>の対応</a:t>
            </a:r>
            <a:endParaRPr lang="ja-JP" altLang="en-US" dirty="0"/>
          </a:p>
        </p:txBody>
      </p:sp>
      <p:pic>
        <p:nvPicPr>
          <p:cNvPr id="28675" name="コンテンツ プレースホルダ 3" descr="サイタイプの対応.png"/>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966" y="1557239"/>
            <a:ext cx="7197330" cy="5328145"/>
          </a:xfrm>
        </p:spPr>
      </p:pic>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23</a:t>
            </a:fld>
            <a:endParaRPr lang="ja-JP" altLang="en-US"/>
          </a:p>
        </p:txBody>
      </p:sp>
    </p:spTree>
    <p:extLst>
      <p:ext uri="{BB962C8B-B14F-4D97-AF65-F5344CB8AC3E}">
        <p14:creationId xmlns:p14="http://schemas.microsoft.com/office/powerpoint/2010/main" val="47897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8291264" cy="876712"/>
          </a:xfrm>
        </p:spPr>
        <p:txBody>
          <a:bodyPr>
            <a:normAutofit/>
          </a:bodyPr>
          <a:lstStyle/>
          <a:p>
            <a:pPr fontAlgn="auto">
              <a:spcAft>
                <a:spcPts val="0"/>
              </a:spcAft>
              <a:defRPr/>
            </a:pPr>
            <a:r>
              <a:rPr lang="ja-JP" altLang="en-US" dirty="0" smtClean="0"/>
              <a:t>情動知能と問題解決能力を高める</a:t>
            </a:r>
            <a:endParaRPr lang="ja-JP" altLang="en-US" dirty="0"/>
          </a:p>
        </p:txBody>
      </p:sp>
      <p:sp>
        <p:nvSpPr>
          <p:cNvPr id="32771" name="コンテンツ プレースホルダ 2"/>
          <p:cNvSpPr>
            <a:spLocks noGrp="1"/>
          </p:cNvSpPr>
          <p:nvPr>
            <p:ph idx="1"/>
          </p:nvPr>
        </p:nvSpPr>
        <p:spPr>
          <a:xfrm>
            <a:off x="457200" y="1500188"/>
            <a:ext cx="8507288" cy="5357812"/>
          </a:xfrm>
        </p:spPr>
        <p:txBody>
          <a:bodyPr>
            <a:normAutofit/>
          </a:bodyPr>
          <a:lstStyle/>
          <a:p>
            <a:r>
              <a:rPr lang="ja-JP" altLang="en-US" sz="2800" dirty="0" smtClean="0"/>
              <a:t>摂食障害をもつ人の多くが、自分の感情を吐き出したりコントロールすることが</a:t>
            </a:r>
            <a:r>
              <a:rPr lang="ja-JP" altLang="en-US" sz="2800" dirty="0" smtClean="0">
                <a:effectLst>
                  <a:outerShdw blurRad="38100" dist="38100" dir="2700000" algn="tl">
                    <a:srgbClr val="000000">
                      <a:alpha val="43137"/>
                    </a:srgbClr>
                  </a:outerShdw>
                </a:effectLst>
              </a:rPr>
              <a:t>苦手</a:t>
            </a:r>
            <a:r>
              <a:rPr lang="ja-JP" altLang="en-US" sz="2800" dirty="0" smtClean="0"/>
              <a:t>です。</a:t>
            </a:r>
            <a:endParaRPr lang="en-US" altLang="ja-JP" sz="2800" dirty="0" smtClean="0"/>
          </a:p>
          <a:p>
            <a:r>
              <a:rPr lang="ja-JP" altLang="en-US" sz="2800" dirty="0" smtClean="0"/>
              <a:t>だから自分の感情に気づき、考え、認めることを</a:t>
            </a:r>
            <a:r>
              <a:rPr lang="ja-JP" altLang="en-US" sz="2800" dirty="0" smtClean="0">
                <a:effectLst>
                  <a:outerShdw blurRad="38100" dist="38100" dir="2700000" algn="tl">
                    <a:srgbClr val="000000">
                      <a:alpha val="43137"/>
                    </a:srgbClr>
                  </a:outerShdw>
                </a:effectLst>
              </a:rPr>
              <a:t>回避</a:t>
            </a:r>
            <a:r>
              <a:rPr lang="ja-JP" altLang="en-US" sz="2800" dirty="0" smtClean="0"/>
              <a:t>します。</a:t>
            </a:r>
            <a:endParaRPr lang="en-US" altLang="ja-JP" sz="2800" dirty="0" smtClean="0"/>
          </a:p>
          <a:p>
            <a:r>
              <a:rPr lang="ja-JP" altLang="en-US" sz="2800" dirty="0" smtClean="0"/>
              <a:t>相手に対する否定的な感情を、適切なタイミングで適切なレベルで伝えることができません。</a:t>
            </a:r>
            <a:endParaRPr lang="en-US" altLang="ja-JP" sz="2800" dirty="0" smtClean="0"/>
          </a:p>
          <a:p>
            <a:r>
              <a:rPr lang="ja-JP" altLang="en-US" sz="2800" dirty="0" smtClean="0"/>
              <a:t>これをうまくできるようになるには、あなたがお手本になってあげることが大切です。</a:t>
            </a:r>
            <a:endParaRPr lang="en-US" altLang="ja-JP" sz="2800" dirty="0" smtClean="0"/>
          </a:p>
          <a:p>
            <a:pPr marL="0" indent="0">
              <a:buNone/>
            </a:pPr>
            <a:r>
              <a:rPr lang="ja-JP" altLang="en-US" sz="2800" dirty="0" smtClean="0"/>
              <a:t>（</a:t>
            </a:r>
            <a:r>
              <a:rPr lang="ja-JP" altLang="en-US" sz="2800" dirty="0" smtClean="0">
                <a:effectLst>
                  <a:outerShdw blurRad="38100" dist="38100" dir="2700000" algn="tl">
                    <a:srgbClr val="000000">
                      <a:alpha val="43137"/>
                    </a:srgbClr>
                  </a:outerShdw>
                </a:effectLst>
              </a:rPr>
              <a:t>本人</a:t>
            </a:r>
            <a:r>
              <a:rPr lang="ja-JP" altLang="en-US" sz="2800" dirty="0" smtClean="0"/>
              <a:t>の感情の気づきの手伝い＋</a:t>
            </a:r>
            <a:r>
              <a:rPr lang="ja-JP" altLang="en-US" sz="2800" dirty="0" smtClean="0">
                <a:effectLst>
                  <a:outerShdw blurRad="38100" dist="38100" dir="2700000" algn="tl">
                    <a:srgbClr val="000000">
                      <a:alpha val="43137"/>
                    </a:srgbClr>
                  </a:outerShdw>
                </a:effectLst>
              </a:rPr>
              <a:t>家族自身</a:t>
            </a:r>
            <a:r>
              <a:rPr lang="ja-JP" altLang="en-US" sz="2800" dirty="0" smtClean="0"/>
              <a:t>が感情を上手く表現して処理する姿を示す）</a:t>
            </a:r>
            <a:endParaRPr lang="en-US" altLang="ja-JP" sz="2800" dirty="0" smtClean="0"/>
          </a:p>
          <a:p>
            <a:endParaRPr lang="ja-JP" altLang="en-US" sz="2800" dirty="0" smtClean="0"/>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24</a:t>
            </a:fld>
            <a:endParaRPr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a:t>情動知能と問題解決能力を高める</a:t>
            </a:r>
          </a:p>
        </p:txBody>
      </p:sp>
      <p:sp>
        <p:nvSpPr>
          <p:cNvPr id="34819" name="コンテンツ プレースホルダ 2"/>
          <p:cNvSpPr>
            <a:spLocks noGrp="1"/>
          </p:cNvSpPr>
          <p:nvPr>
            <p:ph idx="1"/>
          </p:nvPr>
        </p:nvSpPr>
        <p:spPr>
          <a:xfrm>
            <a:off x="457200" y="1600200"/>
            <a:ext cx="8435280" cy="4525963"/>
          </a:xfrm>
        </p:spPr>
        <p:txBody>
          <a:bodyPr>
            <a:normAutofit/>
          </a:bodyPr>
          <a:lstStyle/>
          <a:p>
            <a:r>
              <a:rPr lang="ja-JP" altLang="en-US" sz="2800" dirty="0" smtClean="0"/>
              <a:t>自傷行為、拒食、嘔吐、下剤乱用、過剰な運動は、</a:t>
            </a:r>
            <a:r>
              <a:rPr lang="ja-JP" altLang="en-US" sz="2800" dirty="0" smtClean="0">
                <a:effectLst>
                  <a:outerShdw blurRad="38100" dist="38100" dir="2700000" algn="tl">
                    <a:srgbClr val="000000">
                      <a:alpha val="43137"/>
                    </a:srgbClr>
                  </a:outerShdw>
                </a:effectLst>
              </a:rPr>
              <a:t>溜まった感情のはけ口</a:t>
            </a:r>
            <a:r>
              <a:rPr lang="ja-JP" altLang="en-US" sz="2800" dirty="0" smtClean="0"/>
              <a:t>であり、また</a:t>
            </a:r>
            <a:r>
              <a:rPr lang="ja-JP" altLang="en-US" sz="2800" dirty="0" smtClean="0">
                <a:effectLst>
                  <a:outerShdw blurRad="38100" dist="38100" dir="2700000" algn="tl">
                    <a:srgbClr val="000000">
                      <a:alpha val="43137"/>
                    </a:srgbClr>
                  </a:outerShdw>
                </a:effectLst>
              </a:rPr>
              <a:t>伝えられないメッセージの伝達手段</a:t>
            </a:r>
            <a:r>
              <a:rPr lang="ja-JP" altLang="en-US" sz="2800" dirty="0" smtClean="0"/>
              <a:t>なのです。</a:t>
            </a:r>
            <a:endParaRPr lang="en-US" altLang="ja-JP" sz="2800" dirty="0" smtClean="0"/>
          </a:p>
          <a:p>
            <a:r>
              <a:rPr lang="ja-JP" altLang="en-US" sz="2800" dirty="0" smtClean="0">
                <a:effectLst>
                  <a:outerShdw blurRad="38100" dist="38100" dir="2700000" algn="tl">
                    <a:srgbClr val="000000">
                      <a:alpha val="43137"/>
                    </a:srgbClr>
                  </a:outerShdw>
                </a:effectLst>
              </a:rPr>
              <a:t>摂食障害</a:t>
            </a:r>
            <a:r>
              <a:rPr lang="ja-JP" altLang="en-US" sz="2800" dirty="0" smtClean="0"/>
              <a:t>が強い感情をコントロールしたり、メッセージを伝える道具として役に立つようになれば、病気は治りにくくなります。</a:t>
            </a:r>
            <a:endParaRPr lang="en-US" altLang="ja-JP" sz="2800" dirty="0" smtClean="0"/>
          </a:p>
          <a:p>
            <a:r>
              <a:rPr lang="ja-JP" altLang="en-US" sz="2800" dirty="0" smtClean="0"/>
              <a:t>拒食による飢餓状態や過食は感情を麻痺させるための手段となってしまいます。</a:t>
            </a:r>
            <a:endParaRPr lang="en-US" altLang="ja-JP" sz="2800" dirty="0" smtClean="0"/>
          </a:p>
          <a:p>
            <a:endParaRPr lang="ja-JP" altLang="en-US" sz="2800" dirty="0" smtClean="0"/>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25</a:t>
            </a:fld>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fontAlgn="auto">
              <a:spcAft>
                <a:spcPts val="0"/>
              </a:spcAft>
              <a:defRPr/>
            </a:pPr>
            <a:r>
              <a:rPr lang="ja-JP" altLang="en-US" dirty="0" smtClean="0"/>
              <a:t>感情に気づく、感情を表現する</a:t>
            </a:r>
            <a:endParaRPr lang="ja-JP" altLang="en-US" dirty="0"/>
          </a:p>
        </p:txBody>
      </p:sp>
      <p:sp>
        <p:nvSpPr>
          <p:cNvPr id="3" name="コンテンツ プレースホルダ 2"/>
          <p:cNvSpPr>
            <a:spLocks noGrp="1"/>
          </p:cNvSpPr>
          <p:nvPr>
            <p:ph idx="1"/>
          </p:nvPr>
        </p:nvSpPr>
        <p:spPr>
          <a:xfrm>
            <a:off x="323528" y="1500188"/>
            <a:ext cx="8568952" cy="535781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家族であるあなたが「感情探知機」となって、彼女の情緒的反応をうまく察知して知らせてみましょう。</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「私の～～～という言葉になんか反応したみたいだけど、どういう気持ち？」</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但し、ズバズバ言い当てるのはよくありません。</a:t>
            </a:r>
            <a:endParaRPr lang="en-US" altLang="ja-JP" sz="2400" dirty="0" smtClean="0"/>
          </a:p>
          <a:p>
            <a:pPr fontAlgn="auto">
              <a:spcAft>
                <a:spcPts val="0"/>
              </a:spcAft>
              <a:buClr>
                <a:schemeClr val="accent1">
                  <a:shade val="75000"/>
                </a:schemeClr>
              </a:buClr>
              <a:buFont typeface="Wingdings"/>
              <a:buChar char="u"/>
              <a:defRPr/>
            </a:pPr>
            <a:r>
              <a:rPr lang="ja-JP" altLang="en-US" sz="2800" dirty="0" smtClean="0"/>
              <a:t>逆に自分自身の感情について「嘘・否認」を言わないように。</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本当は怒っているのに「怒っていないわよ」と言うと本人は混乱してしまいます。「うん、ちょっと怒りは感じてるかな。先週あれだけ頑張ると言っていたのにまた体重が減ってたからかな」</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26</a:t>
            </a:fld>
            <a:endParaRPr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239000" cy="948720"/>
          </a:xfrm>
        </p:spPr>
        <p:txBody>
          <a:bodyPr/>
          <a:lstStyle/>
          <a:p>
            <a:pPr fontAlgn="auto">
              <a:spcAft>
                <a:spcPts val="0"/>
              </a:spcAft>
              <a:defRPr/>
            </a:pPr>
            <a:r>
              <a:rPr lang="ja-JP" altLang="en-US" dirty="0" smtClean="0"/>
              <a:t>問題解決をコーチする</a:t>
            </a:r>
            <a:endParaRPr lang="ja-JP" altLang="en-US" dirty="0"/>
          </a:p>
        </p:txBody>
      </p:sp>
      <p:sp>
        <p:nvSpPr>
          <p:cNvPr id="37891" name="コンテンツ プレースホルダ 2"/>
          <p:cNvSpPr>
            <a:spLocks noGrp="1"/>
          </p:cNvSpPr>
          <p:nvPr>
            <p:ph idx="1"/>
          </p:nvPr>
        </p:nvSpPr>
        <p:spPr>
          <a:xfrm>
            <a:off x="395536" y="1556792"/>
            <a:ext cx="8568952" cy="4898944"/>
          </a:xfrm>
        </p:spPr>
        <p:txBody>
          <a:bodyPr>
            <a:normAutofit fontScale="85000" lnSpcReduction="10000"/>
          </a:bodyPr>
          <a:lstStyle/>
          <a:p>
            <a:r>
              <a:rPr lang="ja-JP" altLang="en-US" dirty="0" smtClean="0"/>
              <a:t>「すぐに具体策」より、本人と家族が今何を一番大事にするか、を大切に。</a:t>
            </a:r>
            <a:endParaRPr lang="en-US" altLang="ja-JP" dirty="0" smtClean="0"/>
          </a:p>
          <a:p>
            <a:pPr lvl="1"/>
            <a:r>
              <a:rPr lang="ja-JP" altLang="en-US" dirty="0"/>
              <a:t>次休む</a:t>
            </a:r>
            <a:r>
              <a:rPr lang="ja-JP" altLang="en-US" dirty="0" smtClean="0"/>
              <a:t>と留年かも⇒「どうするの、単位制ならあそこがいいらしい」ではなく、「今の気持ち」→落胆や自信喪失を共有する。⇒「これからどっちの方向に行きたいと思ってる？（しばらく休むも含めて）」</a:t>
            </a:r>
            <a:endParaRPr lang="en-US" altLang="ja-JP" dirty="0" smtClean="0"/>
          </a:p>
          <a:p>
            <a:r>
              <a:rPr lang="ja-JP" altLang="en-US" dirty="0" smtClean="0"/>
              <a:t>本人が具体策を探し始めたら、一緒にたくさん</a:t>
            </a:r>
            <a:r>
              <a:rPr lang="ja-JP" altLang="en-US" dirty="0"/>
              <a:t>の解決「案」</a:t>
            </a:r>
            <a:r>
              <a:rPr lang="ja-JP" altLang="en-US" dirty="0" smtClean="0"/>
              <a:t>を出して</a:t>
            </a:r>
            <a:r>
              <a:rPr lang="ja-JP" altLang="en-US" dirty="0"/>
              <a:t>いきましょう。ユーモアのある突飛な案も潤滑油になります</a:t>
            </a:r>
            <a:r>
              <a:rPr lang="ja-JP" altLang="en-US" dirty="0" smtClean="0"/>
              <a:t>。</a:t>
            </a:r>
            <a:endParaRPr lang="en-US" altLang="ja-JP" dirty="0" smtClean="0"/>
          </a:p>
          <a:p>
            <a:r>
              <a:rPr lang="ja-JP" altLang="en-US" dirty="0" smtClean="0"/>
              <a:t>選んだ策はいくつものステップに分けるよう促しましょう。</a:t>
            </a:r>
            <a:endParaRPr lang="en-US" altLang="ja-JP" dirty="0" smtClean="0"/>
          </a:p>
          <a:p>
            <a:r>
              <a:rPr lang="ja-JP" altLang="en-US" dirty="0" smtClean="0"/>
              <a:t>予行</a:t>
            </a:r>
            <a:r>
              <a:rPr lang="en-US" altLang="ja-JP" dirty="0" smtClean="0"/>
              <a:t>(</a:t>
            </a:r>
            <a:r>
              <a:rPr lang="ja-JP" altLang="en-US" dirty="0" smtClean="0"/>
              <a:t>ロールプレイ</a:t>
            </a:r>
            <a:r>
              <a:rPr lang="en-US" altLang="ja-JP" dirty="0" smtClean="0"/>
              <a:t>)</a:t>
            </a:r>
            <a:r>
              <a:rPr lang="ja-JP" altLang="en-US" dirty="0" smtClean="0"/>
              <a:t>や下見を一緒にするのもいいと思います。</a:t>
            </a:r>
            <a:endParaRPr lang="en-US" altLang="ja-JP" dirty="0"/>
          </a:p>
          <a:p>
            <a:endParaRPr lang="ja-JP" altLang="en-US" dirty="0" smtClean="0"/>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27</a:t>
            </a:fld>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8363272" cy="1143000"/>
          </a:xfrm>
        </p:spPr>
        <p:txBody>
          <a:bodyPr>
            <a:normAutofit fontScale="90000"/>
          </a:bodyPr>
          <a:lstStyle/>
          <a:p>
            <a:pPr fontAlgn="auto">
              <a:spcAft>
                <a:spcPts val="0"/>
              </a:spcAft>
              <a:defRPr/>
            </a:pPr>
            <a:r>
              <a:rPr lang="ja-JP" altLang="en-US" dirty="0" smtClean="0"/>
              <a:t>バランスのとれた情緒的反応</a:t>
            </a:r>
            <a:br>
              <a:rPr lang="ja-JP" altLang="en-US" dirty="0" smtClean="0"/>
            </a:br>
            <a:r>
              <a:rPr lang="ja-JP" altLang="en-US" i="1" dirty="0" smtClean="0"/>
              <a:t>セント・バーナード犬・タイプ</a:t>
            </a:r>
            <a:r>
              <a:rPr lang="ja-JP" altLang="en-US" dirty="0" smtClean="0"/>
              <a:t>の対応</a:t>
            </a:r>
            <a:endParaRPr lang="ja-JP" altLang="en-US" dirty="0"/>
          </a:p>
        </p:txBody>
      </p:sp>
      <p:sp>
        <p:nvSpPr>
          <p:cNvPr id="3" name="コンテンツ プレースホルダ 2"/>
          <p:cNvSpPr>
            <a:spLocks noGrp="1"/>
          </p:cNvSpPr>
          <p:nvPr>
            <p:ph idx="1"/>
          </p:nvPr>
        </p:nvSpPr>
        <p:spPr>
          <a:xfrm>
            <a:off x="323528" y="1743596"/>
            <a:ext cx="8568952" cy="535781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感情が溢れ出してきたり、抑えられないくらい激しくなったときには、</a:t>
            </a:r>
            <a:r>
              <a:rPr lang="ja-JP" altLang="en-US" sz="2800" dirty="0" smtClean="0">
                <a:effectLst>
                  <a:outerShdw blurRad="38100" dist="38100" dir="2700000" algn="tl">
                    <a:srgbClr val="000000">
                      <a:alpha val="43137"/>
                    </a:srgbClr>
                  </a:outerShdw>
                </a:effectLst>
              </a:rPr>
              <a:t>一歩下がって、その感情をどこか他の場所へ移す</a:t>
            </a:r>
            <a:r>
              <a:rPr lang="ja-JP" altLang="en-US" sz="2800" dirty="0" smtClean="0"/>
              <a:t>ようにイメージしてみてください。</a:t>
            </a:r>
            <a:endParaRPr lang="en-US" altLang="ja-JP" sz="2800" dirty="0" smtClean="0"/>
          </a:p>
          <a:p>
            <a:pPr lvl="1" fontAlgn="auto">
              <a:spcAft>
                <a:spcPts val="0"/>
              </a:spcAft>
              <a:buClr>
                <a:schemeClr val="tx2">
                  <a:tint val="75000"/>
                </a:schemeClr>
              </a:buClr>
              <a:buFont typeface="Wingdings"/>
              <a:buChar char="u"/>
              <a:defRPr/>
            </a:pPr>
            <a:r>
              <a:rPr lang="ja-JP" altLang="en-US" dirty="0" smtClean="0"/>
              <a:t>巻き込まれずに、自分の感情と本人の感情を見失わないように。</a:t>
            </a:r>
            <a:endParaRPr lang="en-US" altLang="ja-JP" dirty="0" smtClean="0"/>
          </a:p>
          <a:p>
            <a:pPr lvl="1" fontAlgn="auto">
              <a:spcAft>
                <a:spcPts val="0"/>
              </a:spcAft>
              <a:buClr>
                <a:schemeClr val="tx2">
                  <a:tint val="75000"/>
                </a:schemeClr>
              </a:buClr>
              <a:buFont typeface="Wingdings"/>
              <a:buChar char="u"/>
              <a:defRPr/>
            </a:pPr>
            <a:r>
              <a:rPr lang="ja-JP" altLang="en-US" dirty="0" smtClean="0"/>
              <a:t>喪失感や絶望感にとらわれても、問題に取り組むのをやめてしまい、引いてしまうようなことをしてはいけません。</a:t>
            </a:r>
            <a:endParaRPr lang="en-US" altLang="ja-JP" dirty="0" smtClean="0"/>
          </a:p>
          <a:p>
            <a:pPr fontAlgn="auto">
              <a:spcAft>
                <a:spcPts val="0"/>
              </a:spcAft>
              <a:buClr>
                <a:schemeClr val="accent1">
                  <a:shade val="75000"/>
                </a:schemeClr>
              </a:buClr>
              <a:buFont typeface="Wingdings"/>
              <a:buChar char="u"/>
              <a:defRPr/>
            </a:pPr>
            <a:r>
              <a:rPr lang="ja-JP" altLang="en-US" sz="2800" dirty="0" smtClean="0"/>
              <a:t>一歩下がっているけど無視ではなく、本人の力で変化が起こるまで見守るスタンスで。</a:t>
            </a:r>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28</a:t>
            </a:fld>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バランスのとれたガイド役</a:t>
            </a:r>
            <a:br>
              <a:rPr lang="ja-JP" altLang="en-US" dirty="0" smtClean="0"/>
            </a:br>
            <a:r>
              <a:rPr lang="ja-JP" altLang="en-US" i="1" dirty="0" smtClean="0"/>
              <a:t>イルカ・タイプ</a:t>
            </a:r>
            <a:r>
              <a:rPr lang="ja-JP" altLang="en-US" dirty="0" smtClean="0"/>
              <a:t>の対応</a:t>
            </a:r>
            <a:endParaRPr lang="ja-JP" altLang="en-US" dirty="0"/>
          </a:p>
        </p:txBody>
      </p:sp>
      <p:sp>
        <p:nvSpPr>
          <p:cNvPr id="3" name="コンテンツ プレースホルダ 2"/>
          <p:cNvSpPr>
            <a:spLocks noGrp="1"/>
          </p:cNvSpPr>
          <p:nvPr>
            <p:ph idx="1"/>
          </p:nvPr>
        </p:nvSpPr>
        <p:spPr>
          <a:xfrm>
            <a:off x="457200" y="1700808"/>
            <a:ext cx="8507288" cy="4680520"/>
          </a:xfrm>
        </p:spPr>
        <p:txBody>
          <a:bodyPr rtlCol="0">
            <a:noAutofit/>
          </a:bodyPr>
          <a:lstStyle/>
          <a:p>
            <a:pPr fontAlgn="auto">
              <a:spcAft>
                <a:spcPts val="0"/>
              </a:spcAft>
              <a:buClr>
                <a:schemeClr val="accent1">
                  <a:shade val="75000"/>
                </a:schemeClr>
              </a:buClr>
              <a:buFont typeface="Wingdings"/>
              <a:buChar char="u"/>
              <a:defRPr/>
            </a:pPr>
            <a:r>
              <a:rPr lang="ja-JP" altLang="en-US" sz="2800" dirty="0" smtClean="0"/>
              <a:t>見守り役とガイド役をバランスよく行なうことです。</a:t>
            </a:r>
            <a:endParaRPr lang="en-US" altLang="ja-JP" sz="2800" dirty="0" smtClean="0"/>
          </a:p>
          <a:p>
            <a:pPr lvl="1" fontAlgn="auto">
              <a:spcAft>
                <a:spcPts val="0"/>
              </a:spcAft>
              <a:buClr>
                <a:schemeClr val="tx2">
                  <a:tint val="75000"/>
                </a:schemeClr>
              </a:buClr>
              <a:buFont typeface="Wingdings"/>
              <a:buChar char="u"/>
              <a:defRPr/>
            </a:pPr>
            <a:r>
              <a:rPr lang="ja-JP" altLang="en-US" dirty="0" smtClean="0"/>
              <a:t>話に耳を傾けることと、会話をリードすること。</a:t>
            </a:r>
            <a:endParaRPr lang="en-US" altLang="ja-JP" dirty="0" smtClean="0"/>
          </a:p>
          <a:p>
            <a:pPr lvl="1" fontAlgn="auto">
              <a:spcAft>
                <a:spcPts val="0"/>
              </a:spcAft>
              <a:buClr>
                <a:schemeClr val="tx2">
                  <a:tint val="75000"/>
                </a:schemeClr>
              </a:buClr>
              <a:buFont typeface="Wingdings"/>
              <a:buChar char="u"/>
              <a:defRPr/>
            </a:pPr>
            <a:r>
              <a:rPr lang="ja-JP" altLang="en-US" dirty="0"/>
              <a:t>基本的に見守り</a:t>
            </a:r>
            <a:r>
              <a:rPr lang="ja-JP" altLang="en-US" dirty="0" smtClean="0"/>
              <a:t>、本人がおぼれかけた時だけ水先案内人としてリードして引っ張ってあげる。</a:t>
            </a:r>
            <a:endParaRPr lang="en-US" altLang="ja-JP" dirty="0" smtClean="0"/>
          </a:p>
          <a:p>
            <a:pPr fontAlgn="auto">
              <a:spcAft>
                <a:spcPts val="0"/>
              </a:spcAft>
              <a:buClr>
                <a:schemeClr val="accent1">
                  <a:shade val="75000"/>
                </a:schemeClr>
              </a:buClr>
              <a:buFont typeface="Wingdings"/>
              <a:buChar char="u"/>
              <a:defRPr/>
            </a:pPr>
            <a:r>
              <a:rPr lang="ja-JP" altLang="en-US" sz="2800" dirty="0" smtClean="0"/>
              <a:t>彼女が「次には自力で道を切り拓いていけるように」するためのサポートです。</a:t>
            </a:r>
            <a:endParaRPr lang="en-US" altLang="ja-JP" sz="2800" dirty="0" smtClean="0"/>
          </a:p>
          <a:p>
            <a:pPr fontAlgn="auto">
              <a:spcAft>
                <a:spcPts val="0"/>
              </a:spcAft>
              <a:buClr>
                <a:schemeClr val="accent1">
                  <a:shade val="75000"/>
                </a:schemeClr>
              </a:buClr>
              <a:buFont typeface="Wingdings"/>
              <a:buChar char="u"/>
              <a:defRPr/>
            </a:pPr>
            <a:r>
              <a:rPr lang="ja-JP" altLang="en-US" sz="2800" dirty="0" smtClean="0"/>
              <a:t>本人の努力を、言葉にしてほめて励ましましょう。結果を誉めるより、トライしていること、した姿勢を誉めましょう。</a:t>
            </a:r>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29</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話をきくこと</a:t>
            </a:r>
            <a:r>
              <a:rPr lang="en-US" altLang="ja-JP" dirty="0" smtClean="0"/>
              <a:t/>
            </a:r>
            <a:br>
              <a:rPr lang="en-US" altLang="ja-JP" dirty="0" smtClean="0"/>
            </a:br>
            <a:r>
              <a:rPr lang="ja-JP" altLang="en-US" dirty="0" smtClean="0"/>
              <a:t>（リフレクティブ・リスニング）</a:t>
            </a:r>
            <a:endParaRPr lang="ja-JP" altLang="en-US" dirty="0"/>
          </a:p>
        </p:txBody>
      </p:sp>
      <p:sp>
        <p:nvSpPr>
          <p:cNvPr id="3" name="コンテンツ プレースホルダ 2"/>
          <p:cNvSpPr>
            <a:spLocks noGrp="1"/>
          </p:cNvSpPr>
          <p:nvPr>
            <p:ph idx="1"/>
          </p:nvPr>
        </p:nvSpPr>
        <p:spPr>
          <a:xfrm>
            <a:off x="395536" y="1628800"/>
            <a:ext cx="8496944" cy="5229200"/>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お互いの話を聞いたり、理解しあうことは、実はとても難しく、技術と練習が必要です。</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一度に話すのは</a:t>
            </a:r>
            <a:r>
              <a:rPr lang="en-US" altLang="ja-JP" sz="2400" dirty="0" smtClean="0"/>
              <a:t>1</a:t>
            </a:r>
            <a:r>
              <a:rPr lang="ja-JP" altLang="en-US" sz="2400" dirty="0" smtClean="0"/>
              <a:t>人だけにする。</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きちんと聞いているサイン（例</a:t>
            </a:r>
            <a:r>
              <a:rPr lang="en-US" altLang="ja-JP" sz="2400" dirty="0" smtClean="0"/>
              <a:t>: </a:t>
            </a:r>
            <a:r>
              <a:rPr lang="ja-JP" altLang="en-US" sz="2400" dirty="0" smtClean="0"/>
              <a:t>アイ・コンタクト、うなずく、首を振る、相</a:t>
            </a:r>
            <a:r>
              <a:rPr lang="ja-JP" altLang="en-US" sz="2400" dirty="0" err="1" smtClean="0"/>
              <a:t>づちを</a:t>
            </a:r>
            <a:r>
              <a:rPr lang="ja-JP" altLang="en-US" sz="2400" dirty="0" smtClean="0"/>
              <a:t>打つ）</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相手の話を要約し、話し手が意図したことと一致しているかどうかを確かめる。</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本人が話す時間：家族の助言時間＝ ○：△ ？</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出来るだけ良い点に注目して話を聞く。</a:t>
            </a:r>
            <a:endParaRPr lang="en-US" altLang="ja-JP" sz="2400" dirty="0" smtClean="0"/>
          </a:p>
          <a:p>
            <a:pPr marL="292608" lvl="1" indent="0" fontAlgn="auto">
              <a:spcAft>
                <a:spcPts val="0"/>
              </a:spcAft>
              <a:buClr>
                <a:schemeClr val="tx2">
                  <a:tint val="75000"/>
                </a:schemeClr>
              </a:buClr>
              <a:buNone/>
              <a:defRPr/>
            </a:pPr>
            <a:r>
              <a:rPr lang="ja-JP" altLang="en-US" sz="2400" dirty="0"/>
              <a:t>　</a:t>
            </a:r>
            <a:r>
              <a:rPr lang="ja-JP" altLang="en-US" sz="2400" dirty="0" smtClean="0"/>
              <a:t>「すごーい」、「それって･･･」</a:t>
            </a:r>
            <a:endParaRPr lang="en-US" altLang="ja-JP" sz="2400" dirty="0" smtClean="0"/>
          </a:p>
          <a:p>
            <a:pPr fontAlgn="auto">
              <a:spcAft>
                <a:spcPts val="0"/>
              </a:spcAft>
              <a:buClr>
                <a:schemeClr val="accent1">
                  <a:shade val="75000"/>
                </a:schemeClr>
              </a:buClr>
              <a:buFont typeface="Wingdings"/>
              <a:buChar char="u"/>
              <a:defRPr/>
            </a:pPr>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fontAlgn="auto">
              <a:spcAft>
                <a:spcPts val="0"/>
              </a:spcAft>
              <a:defRPr/>
            </a:pPr>
            <a:r>
              <a:rPr lang="ja-JP" altLang="en-US" dirty="0" smtClean="0"/>
              <a:t>交流会　テーマ２</a:t>
            </a:r>
            <a:endParaRPr lang="ja-JP" altLang="en-US" dirty="0"/>
          </a:p>
        </p:txBody>
      </p:sp>
      <p:sp>
        <p:nvSpPr>
          <p:cNvPr id="3" name="コンテンツ プレースホルダ 2"/>
          <p:cNvSpPr>
            <a:spLocks noGrp="1"/>
          </p:cNvSpPr>
          <p:nvPr>
            <p:ph idx="1"/>
          </p:nvPr>
        </p:nvSpPr>
        <p:spPr>
          <a:xfrm>
            <a:off x="395536" y="1772816"/>
            <a:ext cx="8280920" cy="4608512"/>
          </a:xfrm>
          <a:ln>
            <a:solidFill>
              <a:schemeClr val="tx1"/>
            </a:solidFill>
          </a:ln>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もし、グループで希望が多ければ、２人（家族役・本人役）でロールプレイしてみましょう。</a:t>
            </a:r>
            <a:endParaRPr lang="en-US" altLang="ja-JP" sz="2800" dirty="0" smtClean="0"/>
          </a:p>
          <a:p>
            <a:pPr fontAlgn="auto">
              <a:spcAft>
                <a:spcPts val="0"/>
              </a:spcAft>
              <a:buClr>
                <a:schemeClr val="accent1">
                  <a:shade val="75000"/>
                </a:schemeClr>
              </a:buClr>
              <a:buFont typeface="Wingdings"/>
              <a:buChar char="u"/>
              <a:defRPr/>
            </a:pPr>
            <a:endParaRPr lang="en-US" altLang="ja-JP" sz="2800" dirty="0" smtClean="0"/>
          </a:p>
          <a:p>
            <a:pPr fontAlgn="auto">
              <a:spcAft>
                <a:spcPts val="0"/>
              </a:spcAft>
              <a:buClr>
                <a:schemeClr val="accent1">
                  <a:shade val="75000"/>
                </a:schemeClr>
              </a:buClr>
              <a:buFont typeface="Wingdings"/>
              <a:buChar char="u"/>
              <a:defRPr/>
            </a:pPr>
            <a:r>
              <a:rPr lang="ja-JP" altLang="en-US" sz="2800" dirty="0" smtClean="0"/>
              <a:t>自分自身は何タイプか、本人は何タイプか、どのように工夫しているか、困っているかについて話し合ってみましょう。</a:t>
            </a:r>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30</a:t>
            </a:fld>
            <a:endParaRPr lang="ja-JP" altLang="en-US"/>
          </a:p>
        </p:txBody>
      </p:sp>
    </p:spTree>
    <p:extLst>
      <p:ext uri="{BB962C8B-B14F-4D97-AF65-F5344CB8AC3E}">
        <p14:creationId xmlns:p14="http://schemas.microsoft.com/office/powerpoint/2010/main" val="1821538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コミュニケーションスキル１</a:t>
            </a:r>
            <a:r>
              <a:rPr lang="en-US" altLang="ja-JP" dirty="0" smtClean="0"/>
              <a:t/>
            </a:r>
            <a:br>
              <a:rPr lang="en-US" altLang="ja-JP" dirty="0" smtClean="0"/>
            </a:br>
            <a:r>
              <a:rPr lang="ja-JP" altLang="en-US" dirty="0" smtClean="0"/>
              <a:t>動機づけ面接法</a:t>
            </a:r>
            <a:endParaRPr lang="ja-JP" altLang="en-US" dirty="0"/>
          </a:p>
        </p:txBody>
      </p:sp>
      <p:sp>
        <p:nvSpPr>
          <p:cNvPr id="3" name="コンテンツ プレースホルダ 2"/>
          <p:cNvSpPr>
            <a:spLocks noGrp="1"/>
          </p:cNvSpPr>
          <p:nvPr>
            <p:ph idx="1"/>
          </p:nvPr>
        </p:nvSpPr>
        <p:spPr>
          <a:xfrm>
            <a:off x="457200" y="1643906"/>
            <a:ext cx="8363272" cy="509746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アルコール依存症の患者さんのような自分から進んで変わろうとしない人々に対して、効果的な介入を行なうために開発されました。</a:t>
            </a:r>
            <a:endParaRPr lang="en-US" altLang="ja-JP" sz="2800" dirty="0" smtClean="0"/>
          </a:p>
          <a:p>
            <a:pPr fontAlgn="auto">
              <a:spcAft>
                <a:spcPts val="0"/>
              </a:spcAft>
              <a:buClr>
                <a:schemeClr val="accent1">
                  <a:shade val="75000"/>
                </a:schemeClr>
              </a:buClr>
              <a:buFont typeface="Wingdings"/>
              <a:buChar char="u"/>
              <a:defRPr/>
            </a:pPr>
            <a:r>
              <a:rPr lang="ja-JP" altLang="en-US" sz="2800" dirty="0" smtClean="0"/>
              <a:t>これは</a:t>
            </a:r>
            <a:r>
              <a:rPr lang="ja-JP" altLang="en-US" sz="2800" dirty="0" smtClean="0">
                <a:solidFill>
                  <a:schemeClr val="accent2">
                    <a:lumMod val="50000"/>
                  </a:schemeClr>
                </a:solidFill>
                <a:effectLst>
                  <a:outerShdw blurRad="38100" dist="38100" dir="2700000" algn="tl">
                    <a:srgbClr val="000000">
                      <a:alpha val="43137"/>
                    </a:srgbClr>
                  </a:outerShdw>
                </a:effectLst>
              </a:rPr>
              <a:t>ＮＧ！！</a:t>
            </a:r>
            <a:endParaRPr lang="en-US" altLang="ja-JP" sz="2800" dirty="0" smtClean="0">
              <a:solidFill>
                <a:schemeClr val="accent2">
                  <a:lumMod val="50000"/>
                </a:schemeClr>
              </a:solidFill>
              <a:effectLst>
                <a:outerShdw blurRad="38100" dist="38100" dir="2700000" algn="tl">
                  <a:srgbClr val="000000">
                    <a:alpha val="43137"/>
                  </a:srgbClr>
                </a:outerShdw>
              </a:effectLst>
            </a:endParaRPr>
          </a:p>
          <a:p>
            <a:pPr lvl="1" fontAlgn="auto">
              <a:spcAft>
                <a:spcPts val="0"/>
              </a:spcAft>
              <a:buClr>
                <a:schemeClr val="tx2">
                  <a:tint val="75000"/>
                </a:schemeClr>
              </a:buClr>
              <a:buFont typeface="Wingdings"/>
              <a:buChar char="u"/>
              <a:defRPr/>
            </a:pPr>
            <a:r>
              <a:rPr lang="ja-JP" altLang="en-US" sz="2400" dirty="0">
                <a:effectLst>
                  <a:outerShdw blurRad="38100" dist="38100" dir="2700000" algn="tl">
                    <a:srgbClr val="000000">
                      <a:alpha val="43137"/>
                    </a:srgbClr>
                  </a:outerShdw>
                </a:effectLst>
              </a:rPr>
              <a:t>言い争いをすること、理詰めで説得すること。</a:t>
            </a:r>
          </a:p>
          <a:p>
            <a:pPr lvl="1" fontAlgn="auto">
              <a:spcAft>
                <a:spcPts val="0"/>
              </a:spcAft>
              <a:buClr>
                <a:schemeClr val="tx2">
                  <a:tint val="75000"/>
                </a:schemeClr>
              </a:buClr>
              <a:buFont typeface="Wingdings"/>
              <a:buChar char="u"/>
              <a:defRPr/>
            </a:pPr>
            <a:r>
              <a:rPr lang="ja-JP" altLang="en-US" sz="2400" dirty="0">
                <a:effectLst>
                  <a:outerShdw blurRad="38100" dist="38100" dir="2700000" algn="tl">
                    <a:srgbClr val="000000">
                      <a:alpha val="43137"/>
                    </a:srgbClr>
                  </a:outerShdw>
                </a:effectLst>
              </a:rPr>
              <a:t>命令、指示、警告、脅し</a:t>
            </a:r>
            <a:endParaRPr lang="en-US" altLang="ja-JP" sz="2400" dirty="0">
              <a:effectLst>
                <a:outerShdw blurRad="38100" dist="38100" dir="2700000" algn="tl">
                  <a:srgbClr val="000000">
                    <a:alpha val="43137"/>
                  </a:srgbClr>
                </a:outerShdw>
              </a:effectLst>
            </a:endParaRPr>
          </a:p>
          <a:p>
            <a:pPr lvl="1" fontAlgn="auto">
              <a:spcAft>
                <a:spcPts val="0"/>
              </a:spcAft>
              <a:buClr>
                <a:schemeClr val="tx2">
                  <a:tint val="75000"/>
                </a:schemeClr>
              </a:buClr>
              <a:buFont typeface="Wingdings"/>
              <a:buChar char="u"/>
              <a:defRPr/>
            </a:pPr>
            <a:r>
              <a:rPr lang="ja-JP" altLang="en-US" sz="2400" dirty="0">
                <a:effectLst>
                  <a:outerShdw blurRad="38100" dist="38100" dir="2700000" algn="tl">
                    <a:srgbClr val="000000">
                      <a:alpha val="43137"/>
                    </a:srgbClr>
                  </a:outerShdw>
                </a:effectLst>
              </a:rPr>
              <a:t>一方的なお説教、価値判断を下すこと。</a:t>
            </a:r>
          </a:p>
          <a:p>
            <a:pPr lvl="1" fontAlgn="auto">
              <a:spcAft>
                <a:spcPts val="0"/>
              </a:spcAft>
              <a:buClr>
                <a:schemeClr val="tx2">
                  <a:tint val="75000"/>
                </a:schemeClr>
              </a:buClr>
              <a:buFont typeface="Wingdings"/>
              <a:buChar char="u"/>
              <a:defRPr/>
            </a:pPr>
            <a:r>
              <a:rPr lang="ja-JP" altLang="en-US" sz="2400" dirty="0">
                <a:effectLst>
                  <a:outerShdw blurRad="38100" dist="38100" dir="2700000" algn="tl">
                    <a:srgbClr val="000000">
                      <a:alpha val="43137"/>
                    </a:srgbClr>
                  </a:outerShdw>
                </a:effectLst>
              </a:rPr>
              <a:t>本人に、「あなたに問題がある」と指摘すること。</a:t>
            </a:r>
            <a:endParaRPr lang="en-US" altLang="ja-JP" sz="2400" dirty="0">
              <a:effectLst>
                <a:outerShdw blurRad="38100" dist="38100" dir="2700000" algn="tl">
                  <a:srgbClr val="000000">
                    <a:alpha val="43137"/>
                  </a:srgbClr>
                </a:outerShdw>
              </a:effectLst>
            </a:endParaRPr>
          </a:p>
          <a:p>
            <a:pPr lvl="1" fontAlgn="auto">
              <a:spcAft>
                <a:spcPts val="0"/>
              </a:spcAft>
              <a:buClr>
                <a:schemeClr val="tx2">
                  <a:tint val="75000"/>
                </a:schemeClr>
              </a:buClr>
              <a:buFont typeface="Wingdings"/>
              <a:buChar char="u"/>
              <a:defRPr/>
            </a:pPr>
            <a:r>
              <a:rPr lang="ja-JP" altLang="en-US" sz="2400" dirty="0">
                <a:effectLst>
                  <a:outerShdw blurRad="38100" dist="38100" dir="2700000" algn="tl">
                    <a:srgbClr val="000000">
                      <a:alpha val="43137"/>
                    </a:srgbClr>
                  </a:outerShdw>
                </a:effectLst>
              </a:rPr>
              <a:t>解決策を示したり、何らかの行動を指示する</a:t>
            </a:r>
            <a:r>
              <a:rPr lang="ja-JP" altLang="en-US" sz="2400" dirty="0" smtClean="0">
                <a:effectLst>
                  <a:outerShdw blurRad="38100" dist="38100" dir="2700000" algn="tl">
                    <a:srgbClr val="000000">
                      <a:alpha val="43137"/>
                    </a:srgbClr>
                  </a:outerShdw>
                </a:effectLst>
              </a:rPr>
              <a:t>こと</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コミュニケーションスキル１</a:t>
            </a:r>
            <a:r>
              <a:rPr lang="en-US" altLang="ja-JP" dirty="0" smtClean="0"/>
              <a:t/>
            </a:r>
            <a:br>
              <a:rPr lang="en-US" altLang="ja-JP" dirty="0" smtClean="0"/>
            </a:br>
            <a:r>
              <a:rPr lang="ja-JP" altLang="en-US" dirty="0" smtClean="0"/>
              <a:t>動機づけ面接法</a:t>
            </a:r>
            <a:endParaRPr lang="ja-JP" altLang="en-US" dirty="0"/>
          </a:p>
        </p:txBody>
      </p:sp>
      <p:sp>
        <p:nvSpPr>
          <p:cNvPr id="9219" name="コンテンツ プレースホルダ 2"/>
          <p:cNvSpPr>
            <a:spLocks noGrp="1"/>
          </p:cNvSpPr>
          <p:nvPr>
            <p:ph idx="1"/>
          </p:nvPr>
        </p:nvSpPr>
        <p:spPr>
          <a:xfrm>
            <a:off x="457200" y="1500188"/>
            <a:ext cx="7787208" cy="5025156"/>
          </a:xfrm>
        </p:spPr>
        <p:txBody>
          <a:bodyPr>
            <a:normAutofit fontScale="92500" lnSpcReduction="10000"/>
          </a:bodyPr>
          <a:lstStyle/>
          <a:p>
            <a:pPr>
              <a:lnSpc>
                <a:spcPct val="150000"/>
              </a:lnSpc>
            </a:pPr>
            <a:r>
              <a:rPr lang="ja-JP" altLang="en-US" dirty="0" smtClean="0"/>
              <a:t>すべきこと</a:t>
            </a:r>
            <a:endParaRPr lang="en-US" altLang="ja-JP" dirty="0" smtClean="0"/>
          </a:p>
          <a:p>
            <a:pPr lvl="1">
              <a:lnSpc>
                <a:spcPct val="150000"/>
              </a:lnSpc>
            </a:pPr>
            <a:r>
              <a:rPr lang="ja-JP" altLang="en-US" dirty="0" smtClean="0">
                <a:effectLst>
                  <a:outerShdw blurRad="38100" dist="38100" dir="2700000" algn="tl">
                    <a:srgbClr val="000000">
                      <a:alpha val="43137"/>
                    </a:srgbClr>
                  </a:outerShdw>
                </a:effectLst>
              </a:rPr>
              <a:t>なぜ変わりたいのかを本人に話してもらう。</a:t>
            </a:r>
            <a:endParaRPr lang="en-US" altLang="ja-JP" dirty="0" smtClean="0">
              <a:effectLst>
                <a:outerShdw blurRad="38100" dist="38100" dir="2700000" algn="tl">
                  <a:srgbClr val="000000">
                    <a:alpha val="43137"/>
                  </a:srgbClr>
                </a:outerShdw>
              </a:effectLst>
            </a:endParaRPr>
          </a:p>
          <a:p>
            <a:pPr lvl="1">
              <a:lnSpc>
                <a:spcPct val="150000"/>
              </a:lnSpc>
            </a:pPr>
            <a:r>
              <a:rPr lang="ja-JP" altLang="en-US" dirty="0" smtClean="0">
                <a:effectLst>
                  <a:outerShdw blurRad="38100" dist="38100" dir="2700000" algn="tl">
                    <a:srgbClr val="000000">
                      <a:alpha val="43137"/>
                    </a:srgbClr>
                  </a:outerShdw>
                </a:effectLst>
              </a:rPr>
              <a:t>彼女が抱える葛藤・心配事に話の焦点を当てる。</a:t>
            </a:r>
          </a:p>
          <a:p>
            <a:pPr lvl="1">
              <a:lnSpc>
                <a:spcPct val="150000"/>
              </a:lnSpc>
            </a:pPr>
            <a:r>
              <a:rPr lang="ja-JP" altLang="en-US" dirty="0" smtClean="0">
                <a:effectLst>
                  <a:outerShdw blurRad="38100" dist="38100" dir="2700000" algn="tl">
                    <a:srgbClr val="000000">
                      <a:alpha val="43137"/>
                    </a:srgbClr>
                  </a:outerShdw>
                </a:effectLst>
              </a:rPr>
              <a:t>本人自身が将来の行動を決める選択権と責任を持っているということを</a:t>
            </a:r>
            <a:r>
              <a:rPr lang="ja-JP" altLang="en-US" u="sng" dirty="0" smtClean="0">
                <a:effectLst>
                  <a:outerShdw blurRad="38100" dist="38100" dir="2700000" algn="tl">
                    <a:srgbClr val="000000">
                      <a:alpha val="43137"/>
                    </a:srgbClr>
                  </a:outerShdw>
                </a:effectLst>
              </a:rPr>
              <a:t>原則に</a:t>
            </a:r>
            <a:r>
              <a:rPr lang="ja-JP" altLang="en-US" dirty="0" smtClean="0">
                <a:effectLst>
                  <a:outerShdw blurRad="38100" dist="38100" dir="2700000" algn="tl">
                    <a:srgbClr val="000000">
                      <a:alpha val="43137"/>
                    </a:srgbClr>
                  </a:outerShdw>
                </a:effectLst>
              </a:rPr>
              <a:t>。</a:t>
            </a:r>
          </a:p>
          <a:p>
            <a:pPr lvl="1">
              <a:lnSpc>
                <a:spcPct val="150000"/>
              </a:lnSpc>
            </a:pPr>
            <a:r>
              <a:rPr lang="ja-JP" altLang="en-US" dirty="0" smtClean="0">
                <a:effectLst>
                  <a:outerShdw blurRad="38100" dist="38100" dir="2700000" algn="tl">
                    <a:srgbClr val="000000">
                      <a:alpha val="43137"/>
                    </a:srgbClr>
                  </a:outerShdw>
                </a:effectLst>
              </a:rPr>
              <a:t>「私は・・・思うの」など、一人称で伝えること。</a:t>
            </a:r>
            <a:endParaRPr lang="en-US" altLang="ja-JP" dirty="0" smtClean="0">
              <a:effectLst>
                <a:outerShdw blurRad="38100" dist="38100" dir="2700000" algn="tl">
                  <a:srgbClr val="000000">
                    <a:alpha val="43137"/>
                  </a:srgbClr>
                </a:outerShdw>
              </a:effectLst>
            </a:endParaRPr>
          </a:p>
          <a:p>
            <a:pPr lvl="1">
              <a:lnSpc>
                <a:spcPct val="150000"/>
              </a:lnSpc>
            </a:pPr>
            <a:r>
              <a:rPr lang="ja-JP" altLang="en-US" dirty="0" smtClean="0">
                <a:effectLst>
                  <a:outerShdw blurRad="38100" dist="38100" dir="2700000" algn="tl">
                    <a:srgbClr val="000000">
                      <a:alpha val="43137"/>
                    </a:srgbClr>
                  </a:outerShdw>
                </a:effectLst>
              </a:rPr>
              <a:t>しっかり本人の方を向いて、その時間は本人のためにプレゼントするつもりで。</a:t>
            </a:r>
            <a:endParaRPr lang="en-US" altLang="ja-JP" dirty="0" smtClean="0">
              <a:effectLst>
                <a:outerShdw blurRad="38100" dist="38100" dir="2700000" algn="tl">
                  <a:srgbClr val="000000">
                    <a:alpha val="43137"/>
                  </a:srgbClr>
                </a:outerShdw>
              </a:effectLst>
            </a:endParaRPr>
          </a:p>
          <a:p>
            <a:pPr marL="292608" lvl="1" indent="0">
              <a:lnSpc>
                <a:spcPct val="150000"/>
              </a:lnSpc>
              <a:buNone/>
            </a:pPr>
            <a:endParaRPr lang="ja-JP" altLang="en-US" dirty="0" smtClean="0">
              <a:effectLst>
                <a:outerShdw blurRad="38100" dist="38100" dir="2700000" algn="tl">
                  <a:srgbClr val="000000">
                    <a:alpha val="43137"/>
                  </a:srgbClr>
                </a:outerShdw>
              </a:effectLst>
            </a:endParaRPr>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0040"/>
            <a:ext cx="7643192" cy="876712"/>
          </a:xfrm>
        </p:spPr>
        <p:txBody>
          <a:bodyPr>
            <a:normAutofit fontScale="90000"/>
          </a:bodyPr>
          <a:lstStyle/>
          <a:p>
            <a:pPr fontAlgn="auto">
              <a:spcAft>
                <a:spcPts val="0"/>
              </a:spcAft>
              <a:defRPr/>
            </a:pPr>
            <a:r>
              <a:rPr lang="ja-JP" altLang="en-US" dirty="0" smtClean="0"/>
              <a:t>「少ないほど良い（</a:t>
            </a:r>
            <a:r>
              <a:rPr lang="en-US" altLang="ja-JP" dirty="0" smtClean="0"/>
              <a:t>LESS is more</a:t>
            </a:r>
            <a:r>
              <a:rPr lang="ja-JP" altLang="en-US" dirty="0" smtClean="0"/>
              <a:t>）」</a:t>
            </a:r>
            <a:endParaRPr lang="ja-JP" altLang="en-US" dirty="0"/>
          </a:p>
        </p:txBody>
      </p:sp>
      <p:sp>
        <p:nvSpPr>
          <p:cNvPr id="10243" name="コンテンツ プレースホルダ 2"/>
          <p:cNvSpPr>
            <a:spLocks noGrp="1"/>
          </p:cNvSpPr>
          <p:nvPr>
            <p:ph idx="1"/>
          </p:nvPr>
        </p:nvSpPr>
        <p:spPr>
          <a:xfrm>
            <a:off x="457200" y="1340768"/>
            <a:ext cx="8363272" cy="5357812"/>
          </a:xfrm>
        </p:spPr>
        <p:txBody>
          <a:bodyPr>
            <a:noAutofit/>
          </a:bodyPr>
          <a:lstStyle/>
          <a:p>
            <a:r>
              <a:rPr lang="ja-JP" altLang="en-US" sz="2800" dirty="0" smtClean="0"/>
              <a:t>言いたいことを我慢する、</a:t>
            </a:r>
            <a:endParaRPr lang="en-US" altLang="ja-JP" sz="2800" dirty="0" smtClean="0"/>
          </a:p>
          <a:p>
            <a:r>
              <a:rPr lang="ja-JP" altLang="en-US" sz="2800" dirty="0" smtClean="0"/>
              <a:t>すぐに指示を与えない、</a:t>
            </a:r>
            <a:endParaRPr lang="en-US" altLang="ja-JP" sz="2800" dirty="0" smtClean="0"/>
          </a:p>
          <a:p>
            <a:r>
              <a:rPr lang="ja-JP" altLang="en-US" sz="2800" dirty="0" smtClean="0"/>
              <a:t>代わりにやってあげたい気持ちを抑えることは、フラストレーションがたまりますね。</a:t>
            </a:r>
            <a:endParaRPr lang="en-US" altLang="ja-JP" sz="2800" dirty="0" smtClean="0"/>
          </a:p>
          <a:p>
            <a:pPr marL="0" indent="0">
              <a:buNone/>
            </a:pPr>
            <a:r>
              <a:rPr lang="ja-JP" altLang="en-US" sz="2800" dirty="0" smtClean="0"/>
              <a:t>でもそれによって本人は、自分の考えを熟考したり、表現したりする大切な機会を持てるのです。</a:t>
            </a:r>
            <a:endParaRPr lang="en-US" altLang="ja-JP" sz="2800" dirty="0" smtClean="0"/>
          </a:p>
          <a:p>
            <a:pPr lvl="1"/>
            <a:r>
              <a:rPr lang="en-US" altLang="ja-JP" dirty="0" smtClean="0"/>
              <a:t>L</a:t>
            </a:r>
            <a:r>
              <a:rPr lang="ja-JP" altLang="en-US" dirty="0" smtClean="0"/>
              <a:t>：聴く</a:t>
            </a:r>
            <a:r>
              <a:rPr lang="en-US" altLang="ja-JP" dirty="0" smtClean="0"/>
              <a:t>		</a:t>
            </a:r>
            <a:r>
              <a:rPr lang="ja-JP" altLang="en-US" dirty="0" smtClean="0"/>
              <a:t>（</a:t>
            </a:r>
            <a:r>
              <a:rPr lang="en-US" altLang="ja-JP" dirty="0" smtClean="0"/>
              <a:t>Listening</a:t>
            </a:r>
            <a:r>
              <a:rPr lang="ja-JP" altLang="en-US" dirty="0" smtClean="0"/>
              <a:t>）</a:t>
            </a:r>
            <a:endParaRPr lang="en-US" altLang="ja-JP" dirty="0" smtClean="0"/>
          </a:p>
          <a:p>
            <a:pPr lvl="1"/>
            <a:r>
              <a:rPr lang="en-US" altLang="ja-JP" dirty="0" smtClean="0"/>
              <a:t>E</a:t>
            </a:r>
            <a:r>
              <a:rPr lang="ja-JP" altLang="en-US" dirty="0" smtClean="0"/>
              <a:t>：共感する</a:t>
            </a:r>
            <a:r>
              <a:rPr lang="en-US" altLang="ja-JP" dirty="0" smtClean="0"/>
              <a:t>	</a:t>
            </a:r>
            <a:r>
              <a:rPr lang="ja-JP" altLang="en-US" dirty="0" smtClean="0"/>
              <a:t>（</a:t>
            </a:r>
            <a:r>
              <a:rPr lang="en-US" altLang="ja-JP" dirty="0" smtClean="0"/>
              <a:t>Empathy</a:t>
            </a:r>
            <a:r>
              <a:rPr lang="ja-JP" altLang="en-US" dirty="0" smtClean="0"/>
              <a:t>）</a:t>
            </a:r>
            <a:endParaRPr lang="en-US" altLang="ja-JP" dirty="0" smtClean="0"/>
          </a:p>
          <a:p>
            <a:pPr lvl="1"/>
            <a:r>
              <a:rPr lang="en-US" altLang="ja-JP" dirty="0" smtClean="0"/>
              <a:t>S</a:t>
            </a:r>
            <a:r>
              <a:rPr lang="ja-JP" altLang="en-US" dirty="0" smtClean="0"/>
              <a:t>：分ちあう</a:t>
            </a:r>
            <a:r>
              <a:rPr lang="en-US" altLang="ja-JP" dirty="0" smtClean="0"/>
              <a:t>	</a:t>
            </a:r>
            <a:r>
              <a:rPr lang="ja-JP" altLang="en-US" dirty="0" smtClean="0"/>
              <a:t>（</a:t>
            </a:r>
            <a:r>
              <a:rPr lang="en-US" altLang="ja-JP" dirty="0" smtClean="0"/>
              <a:t>Sharing</a:t>
            </a:r>
            <a:r>
              <a:rPr lang="ja-JP" altLang="en-US" dirty="0" smtClean="0"/>
              <a:t>）</a:t>
            </a:r>
            <a:endParaRPr lang="en-US" altLang="ja-JP" dirty="0" smtClean="0"/>
          </a:p>
          <a:p>
            <a:pPr lvl="1"/>
            <a:r>
              <a:rPr lang="en-US" altLang="ja-JP" dirty="0" smtClean="0"/>
              <a:t>S</a:t>
            </a:r>
            <a:r>
              <a:rPr lang="ja-JP" altLang="en-US" dirty="0" smtClean="0"/>
              <a:t>：支える</a:t>
            </a:r>
            <a:r>
              <a:rPr lang="en-US" altLang="ja-JP" dirty="0" smtClean="0"/>
              <a:t>	</a:t>
            </a:r>
            <a:r>
              <a:rPr lang="ja-JP" altLang="en-US" dirty="0" smtClean="0"/>
              <a:t>（</a:t>
            </a:r>
            <a:r>
              <a:rPr lang="en-US" altLang="ja-JP" dirty="0" smtClean="0"/>
              <a:t>Supporting</a:t>
            </a:r>
            <a:r>
              <a:rPr lang="ja-JP" altLang="en-US" dirty="0" smtClean="0"/>
              <a:t>）</a:t>
            </a:r>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6</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43">
                                            <p:txEl>
                                              <p:pRg st="4" end="4"/>
                                            </p:txEl>
                                          </p:spTgt>
                                        </p:tgtEl>
                                        <p:attrNameLst>
                                          <p:attrName>style.visibility</p:attrName>
                                        </p:attrNameLst>
                                      </p:cBhvr>
                                      <p:to>
                                        <p:strVal val="visible"/>
                                      </p:to>
                                    </p:set>
                                    <p:animEffect transition="in" filter="fade">
                                      <p:cBhvr>
                                        <p:cTn id="7" dur="1000"/>
                                        <p:tgtEl>
                                          <p:spTgt spid="10243">
                                            <p:txEl>
                                              <p:pRg st="4" end="4"/>
                                            </p:txEl>
                                          </p:spTgt>
                                        </p:tgtEl>
                                      </p:cBhvr>
                                    </p:animEffect>
                                    <p:anim calcmode="lin" valueType="num">
                                      <p:cBhvr>
                                        <p:cTn id="8" dur="10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3">
                                            <p:txEl>
                                              <p:pRg st="5" end="5"/>
                                            </p:txEl>
                                          </p:spTgt>
                                        </p:tgtEl>
                                        <p:attrNameLst>
                                          <p:attrName>style.visibility</p:attrName>
                                        </p:attrNameLst>
                                      </p:cBhvr>
                                      <p:to>
                                        <p:strVal val="visible"/>
                                      </p:to>
                                    </p:set>
                                    <p:animEffect transition="in" filter="fade">
                                      <p:cBhvr>
                                        <p:cTn id="14" dur="1000"/>
                                        <p:tgtEl>
                                          <p:spTgt spid="10243">
                                            <p:txEl>
                                              <p:pRg st="5" end="5"/>
                                            </p:txEl>
                                          </p:spTgt>
                                        </p:tgtEl>
                                      </p:cBhvr>
                                    </p:animEffect>
                                    <p:anim calcmode="lin" valueType="num">
                                      <p:cBhvr>
                                        <p:cTn id="15" dur="10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43">
                                            <p:txEl>
                                              <p:pRg st="6" end="6"/>
                                            </p:txEl>
                                          </p:spTgt>
                                        </p:tgtEl>
                                        <p:attrNameLst>
                                          <p:attrName>style.visibility</p:attrName>
                                        </p:attrNameLst>
                                      </p:cBhvr>
                                      <p:to>
                                        <p:strVal val="visible"/>
                                      </p:to>
                                    </p:set>
                                    <p:animEffect transition="in" filter="fade">
                                      <p:cBhvr>
                                        <p:cTn id="21" dur="1000"/>
                                        <p:tgtEl>
                                          <p:spTgt spid="10243">
                                            <p:txEl>
                                              <p:pRg st="6" end="6"/>
                                            </p:txEl>
                                          </p:spTgt>
                                        </p:tgtEl>
                                      </p:cBhvr>
                                    </p:animEffect>
                                    <p:anim calcmode="lin" valueType="num">
                                      <p:cBhvr>
                                        <p:cTn id="22" dur="10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243">
                                            <p:txEl>
                                              <p:pRg st="7" end="7"/>
                                            </p:txEl>
                                          </p:spTgt>
                                        </p:tgtEl>
                                        <p:attrNameLst>
                                          <p:attrName>style.visibility</p:attrName>
                                        </p:attrNameLst>
                                      </p:cBhvr>
                                      <p:to>
                                        <p:strVal val="visible"/>
                                      </p:to>
                                    </p:set>
                                    <p:animEffect transition="in" filter="fade">
                                      <p:cBhvr>
                                        <p:cTn id="28" dur="1000"/>
                                        <p:tgtEl>
                                          <p:spTgt spid="10243">
                                            <p:txEl>
                                              <p:pRg st="7" end="7"/>
                                            </p:txEl>
                                          </p:spTgt>
                                        </p:tgtEl>
                                      </p:cBhvr>
                                    </p:animEffect>
                                    <p:anim calcmode="lin" valueType="num">
                                      <p:cBhvr>
                                        <p:cTn id="29" dur="10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1024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2</a:t>
            </a:r>
            <a:br>
              <a:rPr lang="en-US" altLang="ja-JP" dirty="0" smtClean="0"/>
            </a:br>
            <a:r>
              <a:rPr lang="ja-JP" altLang="en-US" dirty="0" smtClean="0"/>
              <a:t>会話の罠に取り組む</a:t>
            </a:r>
            <a:endParaRPr lang="ja-JP" altLang="en-US" dirty="0"/>
          </a:p>
        </p:txBody>
      </p:sp>
      <p:sp>
        <p:nvSpPr>
          <p:cNvPr id="11267" name="コンテンツ プレースホルダ 2"/>
          <p:cNvSpPr>
            <a:spLocks noGrp="1"/>
          </p:cNvSpPr>
          <p:nvPr>
            <p:ph idx="1"/>
          </p:nvPr>
        </p:nvSpPr>
        <p:spPr>
          <a:xfrm>
            <a:off x="385192" y="1500188"/>
            <a:ext cx="8363272" cy="5169172"/>
          </a:xfrm>
        </p:spPr>
        <p:txBody>
          <a:bodyPr>
            <a:normAutofit fontScale="85000" lnSpcReduction="20000"/>
          </a:bodyPr>
          <a:lstStyle/>
          <a:p>
            <a:pPr>
              <a:lnSpc>
                <a:spcPct val="150000"/>
              </a:lnSpc>
            </a:pPr>
            <a:r>
              <a:rPr lang="ja-JP" altLang="en-US" dirty="0" smtClean="0"/>
              <a:t>私たちは「気休めを与える」という罠に陥ってしまいがちです。</a:t>
            </a:r>
            <a:endParaRPr lang="en-US" altLang="ja-JP" dirty="0" smtClean="0"/>
          </a:p>
          <a:p>
            <a:pPr lvl="1">
              <a:lnSpc>
                <a:spcPct val="150000"/>
              </a:lnSpc>
            </a:pPr>
            <a:r>
              <a:rPr lang="ja-JP" altLang="en-US" dirty="0" smtClean="0"/>
              <a:t>「私は太ったりしないわよね</a:t>
            </a:r>
            <a:r>
              <a:rPr lang="en-US" altLang="ja-JP" dirty="0" smtClean="0"/>
              <a:t>?</a:t>
            </a:r>
            <a:r>
              <a:rPr lang="ja-JP" altLang="en-US" dirty="0" smtClean="0"/>
              <a:t>」</a:t>
            </a:r>
            <a:r>
              <a:rPr lang="en-US" altLang="ja-JP" dirty="0" smtClean="0"/>
              <a:t> </a:t>
            </a:r>
          </a:p>
          <a:p>
            <a:pPr lvl="1">
              <a:lnSpc>
                <a:spcPct val="150000"/>
              </a:lnSpc>
            </a:pPr>
            <a:r>
              <a:rPr lang="ja-JP" altLang="en-US" dirty="0" smtClean="0"/>
              <a:t>「その料理にオイルを使わなかったわよね</a:t>
            </a:r>
            <a:r>
              <a:rPr lang="en-US" altLang="ja-JP" dirty="0" smtClean="0"/>
              <a:t>?</a:t>
            </a:r>
            <a:r>
              <a:rPr lang="ja-JP" altLang="en-US" dirty="0" smtClean="0"/>
              <a:t>」</a:t>
            </a:r>
            <a:endParaRPr lang="en-US" altLang="ja-JP" dirty="0" smtClean="0"/>
          </a:p>
          <a:p>
            <a:pPr>
              <a:lnSpc>
                <a:spcPct val="150000"/>
              </a:lnSpc>
            </a:pPr>
            <a:r>
              <a:rPr lang="ja-JP" altLang="en-US" dirty="0" smtClean="0"/>
              <a:t>こういった時に気休めを与えても効果は一時的で、すぐ疑念や不安が激しくなります。</a:t>
            </a:r>
            <a:endParaRPr lang="en-US" altLang="ja-JP" dirty="0" smtClean="0"/>
          </a:p>
          <a:p>
            <a:pPr>
              <a:lnSpc>
                <a:spcPct val="150000"/>
              </a:lnSpc>
            </a:pPr>
            <a:r>
              <a:rPr lang="ja-JP" altLang="en-US" dirty="0" smtClean="0"/>
              <a:t>それどころか、不安や恐れを自分でコントロールする機会を奪い、自分の考えを確認するために人に頼るような依存的な関係がどんどんエスカレートします。</a:t>
            </a:r>
          </a:p>
        </p:txBody>
      </p:sp>
      <p:sp>
        <p:nvSpPr>
          <p:cNvPr id="3" name="スライド番号プレースホルダー 2"/>
          <p:cNvSpPr>
            <a:spLocks noGrp="1"/>
          </p:cNvSpPr>
          <p:nvPr>
            <p:ph type="sldNum" sz="quarter" idx="12"/>
          </p:nvPr>
        </p:nvSpPr>
        <p:spPr/>
        <p:txBody>
          <a:bodyPr/>
          <a:lstStyle/>
          <a:p>
            <a:pPr>
              <a:defRPr/>
            </a:pPr>
            <a:fld id="{59C13F04-5D77-41DC-BFC2-EF001C162AB1}" type="slidenum">
              <a:rPr lang="ja-JP" altLang="en-US" smtClean="0"/>
              <a:pPr>
                <a:defRPr/>
              </a:pPr>
              <a:t>7</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3</a:t>
            </a:r>
            <a:br>
              <a:rPr lang="en-US" altLang="ja-JP" dirty="0" smtClean="0"/>
            </a:br>
            <a:r>
              <a:rPr lang="ja-JP" altLang="en-US" dirty="0" smtClean="0"/>
              <a:t>心の理学療法</a:t>
            </a:r>
            <a:endParaRPr lang="ja-JP" altLang="en-US" dirty="0"/>
          </a:p>
        </p:txBody>
      </p:sp>
      <p:sp>
        <p:nvSpPr>
          <p:cNvPr id="3" name="コンテンツ プレースホルダ 2"/>
          <p:cNvSpPr>
            <a:spLocks noGrp="1"/>
          </p:cNvSpPr>
          <p:nvPr>
            <p:ph idx="1"/>
          </p:nvPr>
        </p:nvSpPr>
        <p:spPr>
          <a:xfrm>
            <a:off x="457200" y="1500188"/>
            <a:ext cx="8435280" cy="535781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食事にばかり関心が向かって狭くなっている本人の視野を広げて、客観的なものの見方を養うために、ゲームなどを利用してみましょう。</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興味をもてそうな新聞や雑誌の記事について話し合ってみる</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カードゲームや卓上ゲームをする。</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何かを決める場合に、サイコロやくじ引きをするなど、偶然性に委ねることによって、柔軟性を高める訓練をする。</a:t>
            </a:r>
            <a:endParaRPr lang="en-US" altLang="ja-JP" sz="2400" dirty="0" smtClean="0"/>
          </a:p>
          <a:p>
            <a:pPr fontAlgn="auto">
              <a:spcAft>
                <a:spcPts val="0"/>
              </a:spcAft>
              <a:buClr>
                <a:schemeClr val="accent1">
                  <a:shade val="75000"/>
                </a:schemeClr>
              </a:buClr>
              <a:buFont typeface="Wingdings"/>
              <a:buChar char="u"/>
              <a:defRPr/>
            </a:pPr>
            <a:r>
              <a:rPr lang="ja-JP" altLang="en-US" sz="2800" dirty="0" smtClean="0"/>
              <a:t>楽しい雰囲気づくり、気晴らしとともに、「コントロールしきれないこと」を自然に受け入れる。</a:t>
            </a:r>
            <a:endParaRPr lang="ja-JP" altLang="en-US" sz="28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8</a:t>
            </a:fld>
            <a:endParaRPr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auto">
              <a:spcAft>
                <a:spcPts val="0"/>
              </a:spcAft>
              <a:defRPr/>
            </a:pPr>
            <a:r>
              <a:rPr lang="ja-JP" altLang="en-US" dirty="0" smtClean="0"/>
              <a:t>コミュニケーション・スキル</a:t>
            </a:r>
            <a:r>
              <a:rPr lang="en-US" altLang="ja-JP" dirty="0" smtClean="0"/>
              <a:t>4</a:t>
            </a:r>
            <a:br>
              <a:rPr lang="en-US" altLang="ja-JP" dirty="0" smtClean="0"/>
            </a:br>
            <a:r>
              <a:rPr lang="ja-JP" altLang="en-US" dirty="0" smtClean="0"/>
              <a:t>雰囲気</a:t>
            </a:r>
            <a:endParaRPr lang="ja-JP" altLang="en-US" dirty="0"/>
          </a:p>
        </p:txBody>
      </p:sp>
      <p:sp>
        <p:nvSpPr>
          <p:cNvPr id="3" name="コンテンツ プレースホルダ 2"/>
          <p:cNvSpPr>
            <a:spLocks noGrp="1"/>
          </p:cNvSpPr>
          <p:nvPr>
            <p:ph idx="1"/>
          </p:nvPr>
        </p:nvSpPr>
        <p:spPr>
          <a:xfrm>
            <a:off x="457200" y="1500188"/>
            <a:ext cx="8435280" cy="5357812"/>
          </a:xfrm>
        </p:spPr>
        <p:txBody>
          <a:bodyPr rtlCol="0">
            <a:normAutofit/>
          </a:bodyPr>
          <a:lstStyle/>
          <a:p>
            <a:pPr fontAlgn="auto">
              <a:spcAft>
                <a:spcPts val="0"/>
              </a:spcAft>
              <a:buClr>
                <a:schemeClr val="accent1">
                  <a:shade val="75000"/>
                </a:schemeClr>
              </a:buClr>
              <a:buFont typeface="Wingdings"/>
              <a:buChar char="u"/>
              <a:defRPr/>
            </a:pPr>
            <a:r>
              <a:rPr lang="ja-JP" altLang="en-US" sz="2800" dirty="0" smtClean="0"/>
              <a:t>問題となる食行動と、それが本人や家族にどのような影響を与えているかについて意見を言う時には、穏やかに、直接非難するのではなく、「私は・・・と思うの」など、一人称で話しましょう。</a:t>
            </a:r>
            <a:endParaRPr lang="en-US" altLang="ja-JP" sz="2800" dirty="0" smtClean="0"/>
          </a:p>
          <a:p>
            <a:pPr fontAlgn="auto">
              <a:spcAft>
                <a:spcPts val="0"/>
              </a:spcAft>
              <a:buClr>
                <a:schemeClr val="accent1">
                  <a:shade val="75000"/>
                </a:schemeClr>
              </a:buClr>
              <a:buFont typeface="Wingdings"/>
              <a:buChar char="u"/>
              <a:defRPr/>
            </a:pPr>
            <a:r>
              <a:rPr lang="ja-JP" altLang="en-US" sz="2800" dirty="0" smtClean="0"/>
              <a:t>家族が感じるこのような感情は、良い方向に働きにくいのでコントロールが必要です。</a:t>
            </a:r>
            <a:endParaRPr lang="en-US" altLang="ja-JP" sz="2800" dirty="0" smtClean="0"/>
          </a:p>
          <a:p>
            <a:pPr lvl="1" fontAlgn="auto">
              <a:spcAft>
                <a:spcPts val="0"/>
              </a:spcAft>
              <a:buClr>
                <a:schemeClr val="tx2">
                  <a:tint val="75000"/>
                </a:schemeClr>
              </a:buClr>
              <a:buFont typeface="Wingdings"/>
              <a:buChar char="u"/>
              <a:defRPr/>
            </a:pPr>
            <a:r>
              <a:rPr lang="ja-JP" altLang="en-US" sz="2400" dirty="0" smtClean="0"/>
              <a:t>恥の気持ち：人や世間に対して≠本人への思いやり</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怒り：あまりいい結果を生まない、必要なら小休止</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恐怖・怯え：衝動的な行動に。身体の心配は落ち着いて伝える</a:t>
            </a:r>
            <a:endParaRPr lang="en-US" altLang="ja-JP" sz="2400" dirty="0" smtClean="0"/>
          </a:p>
          <a:p>
            <a:pPr lvl="1" fontAlgn="auto">
              <a:spcAft>
                <a:spcPts val="0"/>
              </a:spcAft>
              <a:buClr>
                <a:schemeClr val="tx2">
                  <a:tint val="75000"/>
                </a:schemeClr>
              </a:buClr>
              <a:buFont typeface="Wingdings"/>
              <a:buChar char="u"/>
              <a:defRPr/>
            </a:pPr>
            <a:r>
              <a:rPr lang="ja-JP" altLang="en-US" sz="2400" dirty="0" smtClean="0"/>
              <a:t>あきらめ：病気によって自分たちが喪失したものの大きさ</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59C13F04-5D77-41DC-BFC2-EF001C162AB1}" type="slidenum">
              <a:rPr lang="ja-JP" altLang="en-US" smtClean="0"/>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8285</TotalTime>
  <Words>6596</Words>
  <Application>Microsoft Office PowerPoint</Application>
  <PresentationFormat>画面に合わせる (4:3)</PresentationFormat>
  <Paragraphs>359</Paragraphs>
  <Slides>30</Slides>
  <Notes>29</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コミュニケーションスキルと 対人関係</vt:lpstr>
      <vt:lpstr>１．コミュニケーションの８ステップ コミュニケーションの性質</vt:lpstr>
      <vt:lpstr>話をきくこと （リフレクティブ・リスニング）</vt:lpstr>
      <vt:lpstr>コミュニケーションスキル１ 動機づけ面接法</vt:lpstr>
      <vt:lpstr>コミュニケーションスキル１ 動機づけ面接法</vt:lpstr>
      <vt:lpstr>「少ないほど良い（LESS is more）」</vt:lpstr>
      <vt:lpstr>コミュニケーション・スキル2 会話の罠に取り組む</vt:lpstr>
      <vt:lpstr>コミュニケーション・スキル3 心の理学療法</vt:lpstr>
      <vt:lpstr>コミュニケーション・スキル4 雰囲気</vt:lpstr>
      <vt:lpstr>コミュニケーション・スキル5 情動知能</vt:lpstr>
      <vt:lpstr>コミュニケーション・スキル5 情動知能</vt:lpstr>
      <vt:lpstr>コミュニケーション・スキル6 ルール作りと限界設定</vt:lpstr>
      <vt:lpstr>コミュニケーション・スキル6 ルール作りと限界設定</vt:lpstr>
      <vt:lpstr>コミュニケーション・スキル7  好ましくない考えを修正する</vt:lpstr>
      <vt:lpstr>コミュニケーション・スキル7  好ましくない考えを修正する</vt:lpstr>
      <vt:lpstr>コミュニケーション・スキル８ 変化と進歩について話し合う</vt:lpstr>
      <vt:lpstr>交流会　テーマ１</vt:lpstr>
      <vt:lpstr>２．対人関係　-あなたは何タイプ?- 対人関係の要因によって病気が維持される</vt:lpstr>
      <vt:lpstr>家族の反応のパターン</vt:lpstr>
      <vt:lpstr>感情的になり過ぎる クラゲ・タイプの対応</vt:lpstr>
      <vt:lpstr>感情をほとんど表わさない ダチョウ・タイプの対応</vt:lpstr>
      <vt:lpstr>過保護すぎる カンガルー・タイプの対応</vt:lpstr>
      <vt:lpstr>指示的すぎる サイ・タイプの対応</vt:lpstr>
      <vt:lpstr>情動知能と問題解決能力を高める</vt:lpstr>
      <vt:lpstr>情動知能と問題解決能力を高める</vt:lpstr>
      <vt:lpstr>感情に気づく、感情を表現する</vt:lpstr>
      <vt:lpstr>問題解決をコーチする</vt:lpstr>
      <vt:lpstr>バランスのとれた情緒的反応 セント・バーナード犬・タイプの対応</vt:lpstr>
      <vt:lpstr>バランスのとれたガイド役 イルカ・タイプの対応</vt:lpstr>
      <vt:lpstr>交流会　テーマ２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摂食障害の治療</dc:title>
  <dc:creator>noma</dc:creator>
  <cp:lastModifiedBy>崔　炯仁</cp:lastModifiedBy>
  <cp:revision>304</cp:revision>
  <cp:lastPrinted>2012-10-17T02:09:05Z</cp:lastPrinted>
  <dcterms:created xsi:type="dcterms:W3CDTF">2010-07-12T13:25:01Z</dcterms:created>
  <dcterms:modified xsi:type="dcterms:W3CDTF">2012-10-19T00:15:56Z</dcterms:modified>
</cp:coreProperties>
</file>