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0"/>
  </p:notesMasterIdLst>
  <p:handoutMasterIdLst>
    <p:handoutMasterId r:id="rId31"/>
  </p:handoutMasterIdLst>
  <p:sldIdLst>
    <p:sldId id="256" r:id="rId2"/>
    <p:sldId id="278" r:id="rId3"/>
    <p:sldId id="288" r:id="rId4"/>
    <p:sldId id="290" r:id="rId5"/>
    <p:sldId id="257" r:id="rId6"/>
    <p:sldId id="258" r:id="rId7"/>
    <p:sldId id="259" r:id="rId8"/>
    <p:sldId id="260" r:id="rId9"/>
    <p:sldId id="261" r:id="rId10"/>
    <p:sldId id="262" r:id="rId11"/>
    <p:sldId id="263" r:id="rId12"/>
    <p:sldId id="264" r:id="rId13"/>
    <p:sldId id="265" r:id="rId14"/>
    <p:sldId id="276" r:id="rId15"/>
    <p:sldId id="266" r:id="rId16"/>
    <p:sldId id="268" r:id="rId17"/>
    <p:sldId id="269" r:id="rId18"/>
    <p:sldId id="279" r:id="rId19"/>
    <p:sldId id="277" r:id="rId20"/>
    <p:sldId id="275" r:id="rId21"/>
    <p:sldId id="289" r:id="rId22"/>
    <p:sldId id="270" r:id="rId23"/>
    <p:sldId id="271" r:id="rId24"/>
    <p:sldId id="291" r:id="rId25"/>
    <p:sldId id="292" r:id="rId26"/>
    <p:sldId id="285" r:id="rId27"/>
    <p:sldId id="286" r:id="rId28"/>
    <p:sldId id="273" r:id="rId29"/>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9249" autoAdjust="0"/>
  </p:normalViewPr>
  <p:slideViewPr>
    <p:cSldViewPr>
      <p:cViewPr varScale="1">
        <p:scale>
          <a:sx n="70" d="100"/>
          <a:sy n="70" d="100"/>
        </p:scale>
        <p:origin x="-138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CE22BA-805F-4377-859E-D48968782C04}" type="doc">
      <dgm:prSet loTypeId="urn:microsoft.com/office/officeart/2005/8/layout/hierarchy2" loCatId="hierarchy" qsTypeId="urn:microsoft.com/office/officeart/2005/8/quickstyle/simple1" qsCatId="simple" csTypeId="urn:microsoft.com/office/officeart/2005/8/colors/accent2_1" csCatId="accent2" phldr="1"/>
      <dgm:spPr/>
      <dgm:t>
        <a:bodyPr/>
        <a:lstStyle/>
        <a:p>
          <a:endParaRPr kumimoji="1" lang="ja-JP" altLang="en-US"/>
        </a:p>
      </dgm:t>
    </dgm:pt>
    <dgm:pt modelId="{937A872C-1DC0-4F4F-9B67-0AE8C52DBDF7}">
      <dgm:prSet phldrT="[テキスト]" custT="1"/>
      <dgm:spPr/>
      <dgm:t>
        <a:bodyPr/>
        <a:lstStyle/>
        <a:p>
          <a:r>
            <a:rPr kumimoji="1" lang="ja-JP" altLang="en-US" sz="2800" dirty="0" smtClean="0"/>
            <a:t>広い意味の</a:t>
          </a:r>
          <a:r>
            <a:rPr kumimoji="1" lang="ja-JP" altLang="en-US" sz="3200" dirty="0" smtClean="0"/>
            <a:t>摂食障害</a:t>
          </a:r>
          <a:endParaRPr kumimoji="1" lang="ja-JP" altLang="en-US" sz="3200" dirty="0"/>
        </a:p>
      </dgm:t>
    </dgm:pt>
    <dgm:pt modelId="{F7F2595E-0764-47BA-8930-AC354F5DD829}" type="parTrans" cxnId="{454B1698-2E71-448D-A7D8-1F78CDE621CB}">
      <dgm:prSet/>
      <dgm:spPr/>
      <dgm:t>
        <a:bodyPr/>
        <a:lstStyle/>
        <a:p>
          <a:endParaRPr kumimoji="1" lang="ja-JP" altLang="en-US"/>
        </a:p>
      </dgm:t>
    </dgm:pt>
    <dgm:pt modelId="{332162C6-E3C6-4520-8D05-6820C7943E6D}" type="sibTrans" cxnId="{454B1698-2E71-448D-A7D8-1F78CDE621CB}">
      <dgm:prSet/>
      <dgm:spPr/>
      <dgm:t>
        <a:bodyPr/>
        <a:lstStyle/>
        <a:p>
          <a:endParaRPr kumimoji="1" lang="ja-JP" altLang="en-US"/>
        </a:p>
      </dgm:t>
    </dgm:pt>
    <dgm:pt modelId="{022511E0-8109-4B28-8940-A8F1EF4DE4D4}">
      <dgm:prSet phldrT="[テキスト]" custT="1"/>
      <dgm:spPr/>
      <dgm:t>
        <a:bodyPr/>
        <a:lstStyle/>
        <a:p>
          <a:r>
            <a:rPr kumimoji="1" lang="ja-JP" altLang="en-US" sz="2800" dirty="0" smtClean="0"/>
            <a:t>狭い意味の</a:t>
          </a:r>
          <a:r>
            <a:rPr kumimoji="1" lang="ja-JP" altLang="en-US" sz="3200" dirty="0" smtClean="0"/>
            <a:t>摂食障害</a:t>
          </a:r>
          <a:endParaRPr kumimoji="1" lang="ja-JP" altLang="en-US" sz="3200" dirty="0"/>
        </a:p>
      </dgm:t>
    </dgm:pt>
    <dgm:pt modelId="{ED148F37-94EF-40CB-8E61-70FA6EB6F798}" type="parTrans" cxnId="{2C8EAEF8-0737-417D-A240-C03A5825F227}">
      <dgm:prSet/>
      <dgm:spPr/>
      <dgm:t>
        <a:bodyPr/>
        <a:lstStyle/>
        <a:p>
          <a:endParaRPr kumimoji="1" lang="ja-JP" altLang="en-US"/>
        </a:p>
      </dgm:t>
    </dgm:pt>
    <dgm:pt modelId="{EA0855BC-CD10-4A4A-A168-97B6B15589F9}" type="sibTrans" cxnId="{2C8EAEF8-0737-417D-A240-C03A5825F227}">
      <dgm:prSet/>
      <dgm:spPr/>
      <dgm:t>
        <a:bodyPr/>
        <a:lstStyle/>
        <a:p>
          <a:endParaRPr kumimoji="1" lang="ja-JP" altLang="en-US"/>
        </a:p>
      </dgm:t>
    </dgm:pt>
    <dgm:pt modelId="{B350EF68-B4BD-4892-B009-B68672377D6A}">
      <dgm:prSet phldrT="[テキスト]"/>
      <dgm:spPr/>
      <dgm:t>
        <a:bodyPr/>
        <a:lstStyle/>
        <a:p>
          <a:r>
            <a:rPr kumimoji="1" lang="ja-JP" altLang="en-US" dirty="0" smtClean="0"/>
            <a:t>拒食症</a:t>
          </a:r>
          <a:endParaRPr kumimoji="1" lang="ja-JP" altLang="en-US" dirty="0"/>
        </a:p>
      </dgm:t>
    </dgm:pt>
    <dgm:pt modelId="{0C8CFB6D-D28F-43C1-92C5-86E0B0CC6184}" type="parTrans" cxnId="{F5C54222-01EE-46C2-94B8-A4EE01D3AEA3}">
      <dgm:prSet/>
      <dgm:spPr/>
      <dgm:t>
        <a:bodyPr/>
        <a:lstStyle/>
        <a:p>
          <a:endParaRPr kumimoji="1" lang="ja-JP" altLang="en-US"/>
        </a:p>
      </dgm:t>
    </dgm:pt>
    <dgm:pt modelId="{095ED74B-4FD2-41EF-8A33-0FF4F23DE4AD}" type="sibTrans" cxnId="{F5C54222-01EE-46C2-94B8-A4EE01D3AEA3}">
      <dgm:prSet/>
      <dgm:spPr/>
      <dgm:t>
        <a:bodyPr/>
        <a:lstStyle/>
        <a:p>
          <a:endParaRPr kumimoji="1" lang="ja-JP" altLang="en-US"/>
        </a:p>
      </dgm:t>
    </dgm:pt>
    <dgm:pt modelId="{D65C2D43-7E9B-4986-A97F-D4F7096003FA}">
      <dgm:prSet phldrT="[テキスト]"/>
      <dgm:spPr/>
      <dgm:t>
        <a:bodyPr/>
        <a:lstStyle/>
        <a:p>
          <a:r>
            <a:rPr kumimoji="1" lang="ja-JP" altLang="en-US" dirty="0" smtClean="0"/>
            <a:t>過食症</a:t>
          </a:r>
          <a:endParaRPr kumimoji="1" lang="ja-JP" altLang="en-US" dirty="0"/>
        </a:p>
      </dgm:t>
    </dgm:pt>
    <dgm:pt modelId="{2A6A183C-7029-4027-B9C6-354ABB8D8E1E}" type="parTrans" cxnId="{E4A7B341-B5A5-4965-9E5B-D760D96EEB30}">
      <dgm:prSet/>
      <dgm:spPr/>
      <dgm:t>
        <a:bodyPr/>
        <a:lstStyle/>
        <a:p>
          <a:endParaRPr kumimoji="1" lang="ja-JP" altLang="en-US"/>
        </a:p>
      </dgm:t>
    </dgm:pt>
    <dgm:pt modelId="{D1569469-CD3D-4328-A059-E3D7EF79B08D}" type="sibTrans" cxnId="{E4A7B341-B5A5-4965-9E5B-D760D96EEB30}">
      <dgm:prSet/>
      <dgm:spPr/>
      <dgm:t>
        <a:bodyPr/>
        <a:lstStyle/>
        <a:p>
          <a:endParaRPr kumimoji="1" lang="ja-JP" altLang="en-US"/>
        </a:p>
      </dgm:t>
    </dgm:pt>
    <dgm:pt modelId="{8B512702-83D8-49F0-BF5C-3DA8A4B07F18}">
      <dgm:prSet/>
      <dgm:spPr/>
      <dgm:t>
        <a:bodyPr/>
        <a:lstStyle/>
        <a:p>
          <a:r>
            <a:rPr kumimoji="1" lang="ja-JP" altLang="en-US" dirty="0" smtClean="0"/>
            <a:t>むちゃ食い障害</a:t>
          </a:r>
          <a:endParaRPr kumimoji="1" lang="ja-JP" altLang="en-US" dirty="0"/>
        </a:p>
      </dgm:t>
    </dgm:pt>
    <dgm:pt modelId="{F2D37F34-A8F7-44D8-85A1-5186FFD932D7}" type="parTrans" cxnId="{E29A5F94-E7DB-4F72-8AC6-7F9B3F9164CB}">
      <dgm:prSet/>
      <dgm:spPr/>
      <dgm:t>
        <a:bodyPr/>
        <a:lstStyle/>
        <a:p>
          <a:endParaRPr kumimoji="1" lang="ja-JP" altLang="en-US"/>
        </a:p>
      </dgm:t>
    </dgm:pt>
    <dgm:pt modelId="{9BAD9FCF-3457-40C5-80C8-BBE96D010BF4}" type="sibTrans" cxnId="{E29A5F94-E7DB-4F72-8AC6-7F9B3F9164CB}">
      <dgm:prSet/>
      <dgm:spPr/>
      <dgm:t>
        <a:bodyPr/>
        <a:lstStyle/>
        <a:p>
          <a:endParaRPr kumimoji="1" lang="ja-JP" altLang="en-US"/>
        </a:p>
      </dgm:t>
    </dgm:pt>
    <dgm:pt modelId="{B5DE1825-BF2D-4660-A1A7-2811B11DD238}" type="pres">
      <dgm:prSet presAssocID="{CDCE22BA-805F-4377-859E-D48968782C04}" presName="diagram" presStyleCnt="0">
        <dgm:presLayoutVars>
          <dgm:chPref val="1"/>
          <dgm:dir/>
          <dgm:animOne val="branch"/>
          <dgm:animLvl val="lvl"/>
          <dgm:resizeHandles val="exact"/>
        </dgm:presLayoutVars>
      </dgm:prSet>
      <dgm:spPr/>
      <dgm:t>
        <a:bodyPr/>
        <a:lstStyle/>
        <a:p>
          <a:endParaRPr kumimoji="1" lang="ja-JP" altLang="en-US"/>
        </a:p>
      </dgm:t>
    </dgm:pt>
    <dgm:pt modelId="{7A39DFF6-05D0-4AAA-BD6B-20A1577B32B8}" type="pres">
      <dgm:prSet presAssocID="{937A872C-1DC0-4F4F-9B67-0AE8C52DBDF7}" presName="root1" presStyleCnt="0"/>
      <dgm:spPr/>
    </dgm:pt>
    <dgm:pt modelId="{3175356B-3C9C-4D83-85FC-7BE5F9032EF6}" type="pres">
      <dgm:prSet presAssocID="{937A872C-1DC0-4F4F-9B67-0AE8C52DBDF7}" presName="LevelOneTextNode" presStyleLbl="node0" presStyleIdx="0" presStyleCnt="1">
        <dgm:presLayoutVars>
          <dgm:chPref val="3"/>
        </dgm:presLayoutVars>
      </dgm:prSet>
      <dgm:spPr/>
      <dgm:t>
        <a:bodyPr/>
        <a:lstStyle/>
        <a:p>
          <a:endParaRPr kumimoji="1" lang="ja-JP" altLang="en-US"/>
        </a:p>
      </dgm:t>
    </dgm:pt>
    <dgm:pt modelId="{C7343CB1-031B-4CB2-B458-C9489EF720FD}" type="pres">
      <dgm:prSet presAssocID="{937A872C-1DC0-4F4F-9B67-0AE8C52DBDF7}" presName="level2hierChild" presStyleCnt="0"/>
      <dgm:spPr/>
    </dgm:pt>
    <dgm:pt modelId="{04BB3FF9-FD7E-4265-8BA1-5A6E07B8D128}" type="pres">
      <dgm:prSet presAssocID="{ED148F37-94EF-40CB-8E61-70FA6EB6F798}" presName="conn2-1" presStyleLbl="parChTrans1D2" presStyleIdx="0" presStyleCnt="2"/>
      <dgm:spPr/>
      <dgm:t>
        <a:bodyPr/>
        <a:lstStyle/>
        <a:p>
          <a:endParaRPr kumimoji="1" lang="ja-JP" altLang="en-US"/>
        </a:p>
      </dgm:t>
    </dgm:pt>
    <dgm:pt modelId="{0D949F9C-931E-4646-93F9-D635A097A7C2}" type="pres">
      <dgm:prSet presAssocID="{ED148F37-94EF-40CB-8E61-70FA6EB6F798}" presName="connTx" presStyleLbl="parChTrans1D2" presStyleIdx="0" presStyleCnt="2"/>
      <dgm:spPr/>
      <dgm:t>
        <a:bodyPr/>
        <a:lstStyle/>
        <a:p>
          <a:endParaRPr kumimoji="1" lang="ja-JP" altLang="en-US"/>
        </a:p>
      </dgm:t>
    </dgm:pt>
    <dgm:pt modelId="{ACADB93D-8617-4F36-ADBE-4E02D64369F1}" type="pres">
      <dgm:prSet presAssocID="{022511E0-8109-4B28-8940-A8F1EF4DE4D4}" presName="root2" presStyleCnt="0"/>
      <dgm:spPr/>
    </dgm:pt>
    <dgm:pt modelId="{86E0E411-8204-4850-8C79-9A50DD8942FB}" type="pres">
      <dgm:prSet presAssocID="{022511E0-8109-4B28-8940-A8F1EF4DE4D4}" presName="LevelTwoTextNode" presStyleLbl="node2" presStyleIdx="0" presStyleCnt="2" custLinFactNeighborX="-2802" custLinFactNeighborY="-25606">
        <dgm:presLayoutVars>
          <dgm:chPref val="3"/>
        </dgm:presLayoutVars>
      </dgm:prSet>
      <dgm:spPr/>
      <dgm:t>
        <a:bodyPr/>
        <a:lstStyle/>
        <a:p>
          <a:endParaRPr kumimoji="1" lang="ja-JP" altLang="en-US"/>
        </a:p>
      </dgm:t>
    </dgm:pt>
    <dgm:pt modelId="{FE50CD4A-F10E-4B80-93EC-3D8ABC7484A1}" type="pres">
      <dgm:prSet presAssocID="{022511E0-8109-4B28-8940-A8F1EF4DE4D4}" presName="level3hierChild" presStyleCnt="0"/>
      <dgm:spPr/>
    </dgm:pt>
    <dgm:pt modelId="{0CE4D863-C4ED-4668-8C01-25A9EB95F56D}" type="pres">
      <dgm:prSet presAssocID="{0C8CFB6D-D28F-43C1-92C5-86E0B0CC6184}" presName="conn2-1" presStyleLbl="parChTrans1D3" presStyleIdx="0" presStyleCnt="2"/>
      <dgm:spPr/>
      <dgm:t>
        <a:bodyPr/>
        <a:lstStyle/>
        <a:p>
          <a:endParaRPr kumimoji="1" lang="ja-JP" altLang="en-US"/>
        </a:p>
      </dgm:t>
    </dgm:pt>
    <dgm:pt modelId="{9E075FA9-7C94-4ECD-9F34-6CCA62C9E332}" type="pres">
      <dgm:prSet presAssocID="{0C8CFB6D-D28F-43C1-92C5-86E0B0CC6184}" presName="connTx" presStyleLbl="parChTrans1D3" presStyleIdx="0" presStyleCnt="2"/>
      <dgm:spPr/>
      <dgm:t>
        <a:bodyPr/>
        <a:lstStyle/>
        <a:p>
          <a:endParaRPr kumimoji="1" lang="ja-JP" altLang="en-US"/>
        </a:p>
      </dgm:t>
    </dgm:pt>
    <dgm:pt modelId="{74F729D0-3DA4-49BE-8FA8-CE4EAE8D8261}" type="pres">
      <dgm:prSet presAssocID="{B350EF68-B4BD-4892-B009-B68672377D6A}" presName="root2" presStyleCnt="0"/>
      <dgm:spPr/>
    </dgm:pt>
    <dgm:pt modelId="{04EFBE8E-4154-4EA8-AB7C-B76D1BFBC717}" type="pres">
      <dgm:prSet presAssocID="{B350EF68-B4BD-4892-B009-B68672377D6A}" presName="LevelTwoTextNode" presStyleLbl="node3" presStyleIdx="0" presStyleCnt="2">
        <dgm:presLayoutVars>
          <dgm:chPref val="3"/>
        </dgm:presLayoutVars>
      </dgm:prSet>
      <dgm:spPr/>
      <dgm:t>
        <a:bodyPr/>
        <a:lstStyle/>
        <a:p>
          <a:endParaRPr kumimoji="1" lang="ja-JP" altLang="en-US"/>
        </a:p>
      </dgm:t>
    </dgm:pt>
    <dgm:pt modelId="{55E93C4A-6414-4BAA-8F39-B48287953F76}" type="pres">
      <dgm:prSet presAssocID="{B350EF68-B4BD-4892-B009-B68672377D6A}" presName="level3hierChild" presStyleCnt="0"/>
      <dgm:spPr/>
    </dgm:pt>
    <dgm:pt modelId="{1C83EDB3-FB9F-43F7-AEFC-78218CE62977}" type="pres">
      <dgm:prSet presAssocID="{2A6A183C-7029-4027-B9C6-354ABB8D8E1E}" presName="conn2-1" presStyleLbl="parChTrans1D3" presStyleIdx="1" presStyleCnt="2"/>
      <dgm:spPr/>
      <dgm:t>
        <a:bodyPr/>
        <a:lstStyle/>
        <a:p>
          <a:endParaRPr kumimoji="1" lang="ja-JP" altLang="en-US"/>
        </a:p>
      </dgm:t>
    </dgm:pt>
    <dgm:pt modelId="{64AF3C21-AA24-4916-A49E-55A113085579}" type="pres">
      <dgm:prSet presAssocID="{2A6A183C-7029-4027-B9C6-354ABB8D8E1E}" presName="connTx" presStyleLbl="parChTrans1D3" presStyleIdx="1" presStyleCnt="2"/>
      <dgm:spPr/>
      <dgm:t>
        <a:bodyPr/>
        <a:lstStyle/>
        <a:p>
          <a:endParaRPr kumimoji="1" lang="ja-JP" altLang="en-US"/>
        </a:p>
      </dgm:t>
    </dgm:pt>
    <dgm:pt modelId="{E40CA501-8D88-48BF-9D87-7568551909C4}" type="pres">
      <dgm:prSet presAssocID="{D65C2D43-7E9B-4986-A97F-D4F7096003FA}" presName="root2" presStyleCnt="0"/>
      <dgm:spPr/>
    </dgm:pt>
    <dgm:pt modelId="{49AE57F2-47B9-4032-B438-CB904B7ADC37}" type="pres">
      <dgm:prSet presAssocID="{D65C2D43-7E9B-4986-A97F-D4F7096003FA}" presName="LevelTwoTextNode" presStyleLbl="node3" presStyleIdx="1" presStyleCnt="2">
        <dgm:presLayoutVars>
          <dgm:chPref val="3"/>
        </dgm:presLayoutVars>
      </dgm:prSet>
      <dgm:spPr/>
      <dgm:t>
        <a:bodyPr/>
        <a:lstStyle/>
        <a:p>
          <a:endParaRPr kumimoji="1" lang="ja-JP" altLang="en-US"/>
        </a:p>
      </dgm:t>
    </dgm:pt>
    <dgm:pt modelId="{13D8A397-5D78-4F20-8D58-F2054E031283}" type="pres">
      <dgm:prSet presAssocID="{D65C2D43-7E9B-4986-A97F-D4F7096003FA}" presName="level3hierChild" presStyleCnt="0"/>
      <dgm:spPr/>
    </dgm:pt>
    <dgm:pt modelId="{9C734FF8-3316-4D31-A98B-0AC64FC998E7}" type="pres">
      <dgm:prSet presAssocID="{F2D37F34-A8F7-44D8-85A1-5186FFD932D7}" presName="conn2-1" presStyleLbl="parChTrans1D2" presStyleIdx="1" presStyleCnt="2"/>
      <dgm:spPr/>
      <dgm:t>
        <a:bodyPr/>
        <a:lstStyle/>
        <a:p>
          <a:endParaRPr kumimoji="1" lang="ja-JP" altLang="en-US"/>
        </a:p>
      </dgm:t>
    </dgm:pt>
    <dgm:pt modelId="{4517DE35-47C4-48E8-896B-44A701B3C187}" type="pres">
      <dgm:prSet presAssocID="{F2D37F34-A8F7-44D8-85A1-5186FFD932D7}" presName="connTx" presStyleLbl="parChTrans1D2" presStyleIdx="1" presStyleCnt="2"/>
      <dgm:spPr/>
      <dgm:t>
        <a:bodyPr/>
        <a:lstStyle/>
        <a:p>
          <a:endParaRPr kumimoji="1" lang="ja-JP" altLang="en-US"/>
        </a:p>
      </dgm:t>
    </dgm:pt>
    <dgm:pt modelId="{23290CAB-187E-4E5F-8A1B-6B1F7077D829}" type="pres">
      <dgm:prSet presAssocID="{8B512702-83D8-49F0-BF5C-3DA8A4B07F18}" presName="root2" presStyleCnt="0"/>
      <dgm:spPr/>
    </dgm:pt>
    <dgm:pt modelId="{78D272D8-7E8B-4E67-ACFE-6FFD0757EC64}" type="pres">
      <dgm:prSet presAssocID="{8B512702-83D8-49F0-BF5C-3DA8A4B07F18}" presName="LevelTwoTextNode" presStyleLbl="node2" presStyleIdx="1" presStyleCnt="2" custLinFactX="42403" custLinFactNeighborX="100000" custLinFactNeighborY="57400">
        <dgm:presLayoutVars>
          <dgm:chPref val="3"/>
        </dgm:presLayoutVars>
      </dgm:prSet>
      <dgm:spPr/>
      <dgm:t>
        <a:bodyPr/>
        <a:lstStyle/>
        <a:p>
          <a:endParaRPr kumimoji="1" lang="ja-JP" altLang="en-US"/>
        </a:p>
      </dgm:t>
    </dgm:pt>
    <dgm:pt modelId="{64F24710-7A85-4254-94F5-557596095703}" type="pres">
      <dgm:prSet presAssocID="{8B512702-83D8-49F0-BF5C-3DA8A4B07F18}" presName="level3hierChild" presStyleCnt="0"/>
      <dgm:spPr/>
    </dgm:pt>
  </dgm:ptLst>
  <dgm:cxnLst>
    <dgm:cxn modelId="{2C8EAEF8-0737-417D-A240-C03A5825F227}" srcId="{937A872C-1DC0-4F4F-9B67-0AE8C52DBDF7}" destId="{022511E0-8109-4B28-8940-A8F1EF4DE4D4}" srcOrd="0" destOrd="0" parTransId="{ED148F37-94EF-40CB-8E61-70FA6EB6F798}" sibTransId="{EA0855BC-CD10-4A4A-A168-97B6B15589F9}"/>
    <dgm:cxn modelId="{3A945D98-8093-4278-8DA6-72F8EC81D681}" type="presOf" srcId="{B350EF68-B4BD-4892-B009-B68672377D6A}" destId="{04EFBE8E-4154-4EA8-AB7C-B76D1BFBC717}" srcOrd="0" destOrd="0" presId="urn:microsoft.com/office/officeart/2005/8/layout/hierarchy2"/>
    <dgm:cxn modelId="{F5C54222-01EE-46C2-94B8-A4EE01D3AEA3}" srcId="{022511E0-8109-4B28-8940-A8F1EF4DE4D4}" destId="{B350EF68-B4BD-4892-B009-B68672377D6A}" srcOrd="0" destOrd="0" parTransId="{0C8CFB6D-D28F-43C1-92C5-86E0B0CC6184}" sibTransId="{095ED74B-4FD2-41EF-8A33-0FF4F23DE4AD}"/>
    <dgm:cxn modelId="{526280C5-AF12-4CDB-A688-55FF9E228973}" type="presOf" srcId="{2A6A183C-7029-4027-B9C6-354ABB8D8E1E}" destId="{1C83EDB3-FB9F-43F7-AEFC-78218CE62977}" srcOrd="0" destOrd="0" presId="urn:microsoft.com/office/officeart/2005/8/layout/hierarchy2"/>
    <dgm:cxn modelId="{3C6A3255-D7DB-4105-8D04-4FFFC1F6CAF6}" type="presOf" srcId="{8B512702-83D8-49F0-BF5C-3DA8A4B07F18}" destId="{78D272D8-7E8B-4E67-ACFE-6FFD0757EC64}" srcOrd="0" destOrd="0" presId="urn:microsoft.com/office/officeart/2005/8/layout/hierarchy2"/>
    <dgm:cxn modelId="{75F6177E-402F-4FC2-97C7-27A79A78385F}" type="presOf" srcId="{ED148F37-94EF-40CB-8E61-70FA6EB6F798}" destId="{0D949F9C-931E-4646-93F9-D635A097A7C2}" srcOrd="1" destOrd="0" presId="urn:microsoft.com/office/officeart/2005/8/layout/hierarchy2"/>
    <dgm:cxn modelId="{FF314D95-7993-4D69-A34A-7E12297D6B88}" type="presOf" srcId="{2A6A183C-7029-4027-B9C6-354ABB8D8E1E}" destId="{64AF3C21-AA24-4916-A49E-55A113085579}" srcOrd="1" destOrd="0" presId="urn:microsoft.com/office/officeart/2005/8/layout/hierarchy2"/>
    <dgm:cxn modelId="{1553F3BA-40B0-49EB-A77E-C49245E98C5E}" type="presOf" srcId="{937A872C-1DC0-4F4F-9B67-0AE8C52DBDF7}" destId="{3175356B-3C9C-4D83-85FC-7BE5F9032EF6}" srcOrd="0" destOrd="0" presId="urn:microsoft.com/office/officeart/2005/8/layout/hierarchy2"/>
    <dgm:cxn modelId="{9613729D-65A3-4FCA-BA83-731427BF3AD4}" type="presOf" srcId="{ED148F37-94EF-40CB-8E61-70FA6EB6F798}" destId="{04BB3FF9-FD7E-4265-8BA1-5A6E07B8D128}" srcOrd="0" destOrd="0" presId="urn:microsoft.com/office/officeart/2005/8/layout/hierarchy2"/>
    <dgm:cxn modelId="{E4A7B341-B5A5-4965-9E5B-D760D96EEB30}" srcId="{022511E0-8109-4B28-8940-A8F1EF4DE4D4}" destId="{D65C2D43-7E9B-4986-A97F-D4F7096003FA}" srcOrd="1" destOrd="0" parTransId="{2A6A183C-7029-4027-B9C6-354ABB8D8E1E}" sibTransId="{D1569469-CD3D-4328-A059-E3D7EF79B08D}"/>
    <dgm:cxn modelId="{E29A5F94-E7DB-4F72-8AC6-7F9B3F9164CB}" srcId="{937A872C-1DC0-4F4F-9B67-0AE8C52DBDF7}" destId="{8B512702-83D8-49F0-BF5C-3DA8A4B07F18}" srcOrd="1" destOrd="0" parTransId="{F2D37F34-A8F7-44D8-85A1-5186FFD932D7}" sibTransId="{9BAD9FCF-3457-40C5-80C8-BBE96D010BF4}"/>
    <dgm:cxn modelId="{12A03ED7-C55E-4372-8152-FAF3F3131101}" type="presOf" srcId="{CDCE22BA-805F-4377-859E-D48968782C04}" destId="{B5DE1825-BF2D-4660-A1A7-2811B11DD238}" srcOrd="0" destOrd="0" presId="urn:microsoft.com/office/officeart/2005/8/layout/hierarchy2"/>
    <dgm:cxn modelId="{2127B6DA-545A-4CC9-9A72-F31C4A10D4EB}" type="presOf" srcId="{F2D37F34-A8F7-44D8-85A1-5186FFD932D7}" destId="{4517DE35-47C4-48E8-896B-44A701B3C187}" srcOrd="1" destOrd="0" presId="urn:microsoft.com/office/officeart/2005/8/layout/hierarchy2"/>
    <dgm:cxn modelId="{239962CC-2343-466B-B05D-863CBF3BC37B}" type="presOf" srcId="{F2D37F34-A8F7-44D8-85A1-5186FFD932D7}" destId="{9C734FF8-3316-4D31-A98B-0AC64FC998E7}" srcOrd="0" destOrd="0" presId="urn:microsoft.com/office/officeart/2005/8/layout/hierarchy2"/>
    <dgm:cxn modelId="{81ADC4BE-3422-4E06-85C9-FF76840FC02A}" type="presOf" srcId="{0C8CFB6D-D28F-43C1-92C5-86E0B0CC6184}" destId="{0CE4D863-C4ED-4668-8C01-25A9EB95F56D}" srcOrd="0" destOrd="0" presId="urn:microsoft.com/office/officeart/2005/8/layout/hierarchy2"/>
    <dgm:cxn modelId="{454B1698-2E71-448D-A7D8-1F78CDE621CB}" srcId="{CDCE22BA-805F-4377-859E-D48968782C04}" destId="{937A872C-1DC0-4F4F-9B67-0AE8C52DBDF7}" srcOrd="0" destOrd="0" parTransId="{F7F2595E-0764-47BA-8930-AC354F5DD829}" sibTransId="{332162C6-E3C6-4520-8D05-6820C7943E6D}"/>
    <dgm:cxn modelId="{FAD6DE35-8AF0-460D-8562-F626564B5494}" type="presOf" srcId="{D65C2D43-7E9B-4986-A97F-D4F7096003FA}" destId="{49AE57F2-47B9-4032-B438-CB904B7ADC37}" srcOrd="0" destOrd="0" presId="urn:microsoft.com/office/officeart/2005/8/layout/hierarchy2"/>
    <dgm:cxn modelId="{53290B4E-756C-426C-8517-9B09A4BA4DED}" type="presOf" srcId="{022511E0-8109-4B28-8940-A8F1EF4DE4D4}" destId="{86E0E411-8204-4850-8C79-9A50DD8942FB}" srcOrd="0" destOrd="0" presId="urn:microsoft.com/office/officeart/2005/8/layout/hierarchy2"/>
    <dgm:cxn modelId="{C5C265D9-3CB8-4A30-B4CE-FE4AD8EF5D61}" type="presOf" srcId="{0C8CFB6D-D28F-43C1-92C5-86E0B0CC6184}" destId="{9E075FA9-7C94-4ECD-9F34-6CCA62C9E332}" srcOrd="1" destOrd="0" presId="urn:microsoft.com/office/officeart/2005/8/layout/hierarchy2"/>
    <dgm:cxn modelId="{8E0099AA-1E3D-4838-89D9-67B98FC5EF5B}" type="presParOf" srcId="{B5DE1825-BF2D-4660-A1A7-2811B11DD238}" destId="{7A39DFF6-05D0-4AAA-BD6B-20A1577B32B8}" srcOrd="0" destOrd="0" presId="urn:microsoft.com/office/officeart/2005/8/layout/hierarchy2"/>
    <dgm:cxn modelId="{1B4D6094-FC68-4B66-8F76-D60D993A8BBA}" type="presParOf" srcId="{7A39DFF6-05D0-4AAA-BD6B-20A1577B32B8}" destId="{3175356B-3C9C-4D83-85FC-7BE5F9032EF6}" srcOrd="0" destOrd="0" presId="urn:microsoft.com/office/officeart/2005/8/layout/hierarchy2"/>
    <dgm:cxn modelId="{BD6DFA19-3C96-432D-BF85-04589B2EACBC}" type="presParOf" srcId="{7A39DFF6-05D0-4AAA-BD6B-20A1577B32B8}" destId="{C7343CB1-031B-4CB2-B458-C9489EF720FD}" srcOrd="1" destOrd="0" presId="urn:microsoft.com/office/officeart/2005/8/layout/hierarchy2"/>
    <dgm:cxn modelId="{6C5BC8A0-932A-46D1-916C-70430972D0CF}" type="presParOf" srcId="{C7343CB1-031B-4CB2-B458-C9489EF720FD}" destId="{04BB3FF9-FD7E-4265-8BA1-5A6E07B8D128}" srcOrd="0" destOrd="0" presId="urn:microsoft.com/office/officeart/2005/8/layout/hierarchy2"/>
    <dgm:cxn modelId="{584E5D11-CCDD-4331-9341-97B2EFE869CC}" type="presParOf" srcId="{04BB3FF9-FD7E-4265-8BA1-5A6E07B8D128}" destId="{0D949F9C-931E-4646-93F9-D635A097A7C2}" srcOrd="0" destOrd="0" presId="urn:microsoft.com/office/officeart/2005/8/layout/hierarchy2"/>
    <dgm:cxn modelId="{CDDB6090-CE53-443A-9F37-7AA54DF8075D}" type="presParOf" srcId="{C7343CB1-031B-4CB2-B458-C9489EF720FD}" destId="{ACADB93D-8617-4F36-ADBE-4E02D64369F1}" srcOrd="1" destOrd="0" presId="urn:microsoft.com/office/officeart/2005/8/layout/hierarchy2"/>
    <dgm:cxn modelId="{D2D004C7-B334-4FBF-B6FB-554422EAE723}" type="presParOf" srcId="{ACADB93D-8617-4F36-ADBE-4E02D64369F1}" destId="{86E0E411-8204-4850-8C79-9A50DD8942FB}" srcOrd="0" destOrd="0" presId="urn:microsoft.com/office/officeart/2005/8/layout/hierarchy2"/>
    <dgm:cxn modelId="{2AA940D5-B5CA-4889-995C-155492B9442E}" type="presParOf" srcId="{ACADB93D-8617-4F36-ADBE-4E02D64369F1}" destId="{FE50CD4A-F10E-4B80-93EC-3D8ABC7484A1}" srcOrd="1" destOrd="0" presId="urn:microsoft.com/office/officeart/2005/8/layout/hierarchy2"/>
    <dgm:cxn modelId="{6CB825B2-D46E-4CFF-9807-7A44F7AFCDD5}" type="presParOf" srcId="{FE50CD4A-F10E-4B80-93EC-3D8ABC7484A1}" destId="{0CE4D863-C4ED-4668-8C01-25A9EB95F56D}" srcOrd="0" destOrd="0" presId="urn:microsoft.com/office/officeart/2005/8/layout/hierarchy2"/>
    <dgm:cxn modelId="{007B4CC4-A063-4BB1-93AE-24DA4EC4DEE7}" type="presParOf" srcId="{0CE4D863-C4ED-4668-8C01-25A9EB95F56D}" destId="{9E075FA9-7C94-4ECD-9F34-6CCA62C9E332}" srcOrd="0" destOrd="0" presId="urn:microsoft.com/office/officeart/2005/8/layout/hierarchy2"/>
    <dgm:cxn modelId="{3C7F720C-C6BC-4D66-9B15-5A6BE3A3C963}" type="presParOf" srcId="{FE50CD4A-F10E-4B80-93EC-3D8ABC7484A1}" destId="{74F729D0-3DA4-49BE-8FA8-CE4EAE8D8261}" srcOrd="1" destOrd="0" presId="urn:microsoft.com/office/officeart/2005/8/layout/hierarchy2"/>
    <dgm:cxn modelId="{65E10D5B-4E62-4A6F-B611-3D4E4D5DDD43}" type="presParOf" srcId="{74F729D0-3DA4-49BE-8FA8-CE4EAE8D8261}" destId="{04EFBE8E-4154-4EA8-AB7C-B76D1BFBC717}" srcOrd="0" destOrd="0" presId="urn:microsoft.com/office/officeart/2005/8/layout/hierarchy2"/>
    <dgm:cxn modelId="{AFFA8E15-733C-4C10-8761-60138CF8B319}" type="presParOf" srcId="{74F729D0-3DA4-49BE-8FA8-CE4EAE8D8261}" destId="{55E93C4A-6414-4BAA-8F39-B48287953F76}" srcOrd="1" destOrd="0" presId="urn:microsoft.com/office/officeart/2005/8/layout/hierarchy2"/>
    <dgm:cxn modelId="{AF9A5454-E328-4E9D-86B9-64FC5EB17199}" type="presParOf" srcId="{FE50CD4A-F10E-4B80-93EC-3D8ABC7484A1}" destId="{1C83EDB3-FB9F-43F7-AEFC-78218CE62977}" srcOrd="2" destOrd="0" presId="urn:microsoft.com/office/officeart/2005/8/layout/hierarchy2"/>
    <dgm:cxn modelId="{906C8E56-AD54-4437-8D9B-7EF15259E969}" type="presParOf" srcId="{1C83EDB3-FB9F-43F7-AEFC-78218CE62977}" destId="{64AF3C21-AA24-4916-A49E-55A113085579}" srcOrd="0" destOrd="0" presId="urn:microsoft.com/office/officeart/2005/8/layout/hierarchy2"/>
    <dgm:cxn modelId="{AFC44901-EAD9-48C6-B87C-A08347577C24}" type="presParOf" srcId="{FE50CD4A-F10E-4B80-93EC-3D8ABC7484A1}" destId="{E40CA501-8D88-48BF-9D87-7568551909C4}" srcOrd="3" destOrd="0" presId="urn:microsoft.com/office/officeart/2005/8/layout/hierarchy2"/>
    <dgm:cxn modelId="{8691CACF-60FF-40A9-BD16-DB754AC89C33}" type="presParOf" srcId="{E40CA501-8D88-48BF-9D87-7568551909C4}" destId="{49AE57F2-47B9-4032-B438-CB904B7ADC37}" srcOrd="0" destOrd="0" presId="urn:microsoft.com/office/officeart/2005/8/layout/hierarchy2"/>
    <dgm:cxn modelId="{F2633CD9-F4AD-4195-955E-29ED3DC5A3A1}" type="presParOf" srcId="{E40CA501-8D88-48BF-9D87-7568551909C4}" destId="{13D8A397-5D78-4F20-8D58-F2054E031283}" srcOrd="1" destOrd="0" presId="urn:microsoft.com/office/officeart/2005/8/layout/hierarchy2"/>
    <dgm:cxn modelId="{61F0A106-9628-4424-97AF-5C14FDA570F4}" type="presParOf" srcId="{C7343CB1-031B-4CB2-B458-C9489EF720FD}" destId="{9C734FF8-3316-4D31-A98B-0AC64FC998E7}" srcOrd="2" destOrd="0" presId="urn:microsoft.com/office/officeart/2005/8/layout/hierarchy2"/>
    <dgm:cxn modelId="{270925C7-0A82-4B23-AA05-E2C8E2CEB382}" type="presParOf" srcId="{9C734FF8-3316-4D31-A98B-0AC64FC998E7}" destId="{4517DE35-47C4-48E8-896B-44A701B3C187}" srcOrd="0" destOrd="0" presId="urn:microsoft.com/office/officeart/2005/8/layout/hierarchy2"/>
    <dgm:cxn modelId="{96856453-5D87-4B0F-8120-EE6DDF824B35}" type="presParOf" srcId="{C7343CB1-031B-4CB2-B458-C9489EF720FD}" destId="{23290CAB-187E-4E5F-8A1B-6B1F7077D829}" srcOrd="3" destOrd="0" presId="urn:microsoft.com/office/officeart/2005/8/layout/hierarchy2"/>
    <dgm:cxn modelId="{19BA54AA-78B1-4EB0-AA6D-3BB4F27830FA}" type="presParOf" srcId="{23290CAB-187E-4E5F-8A1B-6B1F7077D829}" destId="{78D272D8-7E8B-4E67-ACFE-6FFD0757EC64}" srcOrd="0" destOrd="0" presId="urn:microsoft.com/office/officeart/2005/8/layout/hierarchy2"/>
    <dgm:cxn modelId="{0EBDD90B-6D57-440B-8A90-1D4DE1F47C26}" type="presParOf" srcId="{23290CAB-187E-4E5F-8A1B-6B1F7077D829}" destId="{64F24710-7A85-4254-94F5-557596095703}"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175356B-3C9C-4D83-85FC-7BE5F9032EF6}">
      <dsp:nvSpPr>
        <dsp:cNvPr id="0" name=""/>
        <dsp:cNvSpPr/>
      </dsp:nvSpPr>
      <dsp:spPr>
        <a:xfrm>
          <a:off x="1846" y="1964717"/>
          <a:ext cx="2164712" cy="1082356"/>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kern="1200" dirty="0" smtClean="0"/>
            <a:t>広い意味の</a:t>
          </a:r>
          <a:r>
            <a:rPr kumimoji="1" lang="ja-JP" altLang="en-US" sz="3200" kern="1200" dirty="0" smtClean="0"/>
            <a:t>摂食障害</a:t>
          </a:r>
          <a:endParaRPr kumimoji="1" lang="ja-JP" altLang="en-US" sz="3200" kern="1200" dirty="0"/>
        </a:p>
      </dsp:txBody>
      <dsp:txXfrm>
        <a:off x="1846" y="1964717"/>
        <a:ext cx="2164712" cy="1082356"/>
      </dsp:txXfrm>
    </dsp:sp>
    <dsp:sp modelId="{04BB3FF9-FD7E-4265-8BA1-5A6E07B8D128}">
      <dsp:nvSpPr>
        <dsp:cNvPr id="0" name=""/>
        <dsp:cNvSpPr/>
      </dsp:nvSpPr>
      <dsp:spPr>
        <a:xfrm rot="18710083">
          <a:off x="1965538" y="2033952"/>
          <a:ext cx="1207269" cy="44384"/>
        </a:xfrm>
        <a:custGeom>
          <a:avLst/>
          <a:gdLst/>
          <a:ahLst/>
          <a:cxnLst/>
          <a:rect l="0" t="0" r="0" b="0"/>
          <a:pathLst>
            <a:path>
              <a:moveTo>
                <a:pt x="0" y="22192"/>
              </a:moveTo>
              <a:lnTo>
                <a:pt x="1207269" y="22192"/>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rot="18710083">
        <a:off x="2538991" y="2025962"/>
        <a:ext cx="60363" cy="60363"/>
      </dsp:txXfrm>
    </dsp:sp>
    <dsp:sp modelId="{86E0E411-8204-4850-8C79-9A50DD8942FB}">
      <dsp:nvSpPr>
        <dsp:cNvPr id="0" name=""/>
        <dsp:cNvSpPr/>
      </dsp:nvSpPr>
      <dsp:spPr>
        <a:xfrm>
          <a:off x="2971788" y="1065214"/>
          <a:ext cx="2164712" cy="1082356"/>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kern="1200" dirty="0" smtClean="0"/>
            <a:t>狭い意味の</a:t>
          </a:r>
          <a:r>
            <a:rPr kumimoji="1" lang="ja-JP" altLang="en-US" sz="3200" kern="1200" dirty="0" smtClean="0"/>
            <a:t>摂食障害</a:t>
          </a:r>
          <a:endParaRPr kumimoji="1" lang="ja-JP" altLang="en-US" sz="3200" kern="1200" dirty="0"/>
        </a:p>
      </dsp:txBody>
      <dsp:txXfrm>
        <a:off x="2971788" y="1065214"/>
        <a:ext cx="2164712" cy="1082356"/>
      </dsp:txXfrm>
    </dsp:sp>
    <dsp:sp modelId="{0CE4D863-C4ED-4668-8C01-25A9EB95F56D}">
      <dsp:nvSpPr>
        <dsp:cNvPr id="0" name=""/>
        <dsp:cNvSpPr/>
      </dsp:nvSpPr>
      <dsp:spPr>
        <a:xfrm rot="20373949">
          <a:off x="5105391" y="1411597"/>
          <a:ext cx="988759" cy="44384"/>
        </a:xfrm>
        <a:custGeom>
          <a:avLst/>
          <a:gdLst/>
          <a:ahLst/>
          <a:cxnLst/>
          <a:rect l="0" t="0" r="0" b="0"/>
          <a:pathLst>
            <a:path>
              <a:moveTo>
                <a:pt x="0" y="22192"/>
              </a:moveTo>
              <a:lnTo>
                <a:pt x="988759" y="2219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rot="20373949">
        <a:off x="5575052" y="1409070"/>
        <a:ext cx="49437" cy="49437"/>
      </dsp:txXfrm>
    </dsp:sp>
    <dsp:sp modelId="{04EFBE8E-4154-4EA8-AB7C-B76D1BFBC717}">
      <dsp:nvSpPr>
        <dsp:cNvPr id="0" name=""/>
        <dsp:cNvSpPr/>
      </dsp:nvSpPr>
      <dsp:spPr>
        <a:xfrm>
          <a:off x="6063041" y="720008"/>
          <a:ext cx="2164712" cy="1082356"/>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kumimoji="1" lang="ja-JP" altLang="en-US" sz="3200" kern="1200" dirty="0" smtClean="0"/>
            <a:t>拒食症</a:t>
          </a:r>
          <a:endParaRPr kumimoji="1" lang="ja-JP" altLang="en-US" sz="3200" kern="1200" dirty="0"/>
        </a:p>
      </dsp:txBody>
      <dsp:txXfrm>
        <a:off x="6063041" y="720008"/>
        <a:ext cx="2164712" cy="1082356"/>
      </dsp:txXfrm>
    </dsp:sp>
    <dsp:sp modelId="{1C83EDB3-FB9F-43F7-AEFC-78218CE62977}">
      <dsp:nvSpPr>
        <dsp:cNvPr id="0" name=""/>
        <dsp:cNvSpPr/>
      </dsp:nvSpPr>
      <dsp:spPr>
        <a:xfrm rot="2649103">
          <a:off x="4954096" y="2033952"/>
          <a:ext cx="1291349" cy="44384"/>
        </a:xfrm>
        <a:custGeom>
          <a:avLst/>
          <a:gdLst/>
          <a:ahLst/>
          <a:cxnLst/>
          <a:rect l="0" t="0" r="0" b="0"/>
          <a:pathLst>
            <a:path>
              <a:moveTo>
                <a:pt x="0" y="22192"/>
              </a:moveTo>
              <a:lnTo>
                <a:pt x="1291349" y="2219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rot="2649103">
        <a:off x="5567487" y="2023860"/>
        <a:ext cx="64567" cy="64567"/>
      </dsp:txXfrm>
    </dsp:sp>
    <dsp:sp modelId="{49AE57F2-47B9-4032-B438-CB904B7ADC37}">
      <dsp:nvSpPr>
        <dsp:cNvPr id="0" name=""/>
        <dsp:cNvSpPr/>
      </dsp:nvSpPr>
      <dsp:spPr>
        <a:xfrm>
          <a:off x="6063041" y="1964717"/>
          <a:ext cx="2164712" cy="1082356"/>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kumimoji="1" lang="ja-JP" altLang="en-US" sz="3200" kern="1200" dirty="0" smtClean="0"/>
            <a:t>過食症</a:t>
          </a:r>
          <a:endParaRPr kumimoji="1" lang="ja-JP" altLang="en-US" sz="3200" kern="1200" dirty="0"/>
        </a:p>
      </dsp:txBody>
      <dsp:txXfrm>
        <a:off x="6063041" y="1964717"/>
        <a:ext cx="2164712" cy="1082356"/>
      </dsp:txXfrm>
    </dsp:sp>
    <dsp:sp modelId="{9C734FF8-3316-4D31-A98B-0AC64FC998E7}">
      <dsp:nvSpPr>
        <dsp:cNvPr id="0" name=""/>
        <dsp:cNvSpPr/>
      </dsp:nvSpPr>
      <dsp:spPr>
        <a:xfrm rot="1061609">
          <a:off x="2069777" y="3105517"/>
          <a:ext cx="4091891" cy="44384"/>
        </a:xfrm>
        <a:custGeom>
          <a:avLst/>
          <a:gdLst/>
          <a:ahLst/>
          <a:cxnLst/>
          <a:rect l="0" t="0" r="0" b="0"/>
          <a:pathLst>
            <a:path>
              <a:moveTo>
                <a:pt x="0" y="22192"/>
              </a:moveTo>
              <a:lnTo>
                <a:pt x="4091891" y="22192"/>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kumimoji="1" lang="ja-JP" altLang="en-US" sz="1400" kern="1200"/>
        </a:p>
      </dsp:txBody>
      <dsp:txXfrm rot="1061609">
        <a:off x="4013425" y="3025412"/>
        <a:ext cx="204594" cy="204594"/>
      </dsp:txXfrm>
    </dsp:sp>
    <dsp:sp modelId="{78D272D8-7E8B-4E67-ACFE-6FFD0757EC64}">
      <dsp:nvSpPr>
        <dsp:cNvPr id="0" name=""/>
        <dsp:cNvSpPr/>
      </dsp:nvSpPr>
      <dsp:spPr>
        <a:xfrm>
          <a:off x="6064887" y="3208345"/>
          <a:ext cx="2164712" cy="1082356"/>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kumimoji="1" lang="ja-JP" altLang="en-US" sz="3200" kern="1200" dirty="0" smtClean="0"/>
            <a:t>むちゃ食い障害</a:t>
          </a:r>
          <a:endParaRPr kumimoji="1" lang="ja-JP" altLang="en-US" sz="3200" kern="1200" dirty="0"/>
        </a:p>
      </dsp:txBody>
      <dsp:txXfrm>
        <a:off x="6064887" y="3208345"/>
        <a:ext cx="2164712" cy="108235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EEFE27A9-15B4-4ED4-9548-A653BBBF505E}" type="datetimeFigureOut">
              <a:rPr kumimoji="1" lang="ja-JP" altLang="en-US" smtClean="0"/>
              <a:pPr/>
              <a:t>2012/7/22</a:t>
            </a:fld>
            <a:endParaRPr kumimoji="1" lang="ja-JP" altLang="en-US"/>
          </a:p>
        </p:txBody>
      </p:sp>
      <p:sp>
        <p:nvSpPr>
          <p:cNvPr id="4" name="フッター プレースホルダ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559A573B-964E-4CDC-A770-C36FBA0C0646}"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20A57928-C976-44A4-8891-436273402A2F}" type="datetimeFigureOut">
              <a:rPr kumimoji="1" lang="ja-JP" altLang="en-US" smtClean="0"/>
              <a:pPr/>
              <a:t>2012/7/22</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55093BA4-0210-41C1-B5E2-BE6D5429347B}"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5093BA4-0210-41C1-B5E2-BE6D5429347B}"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5093BA4-0210-41C1-B5E2-BE6D5429347B}"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5093BA4-0210-41C1-B5E2-BE6D5429347B}"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5093BA4-0210-41C1-B5E2-BE6D5429347B}"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5093BA4-0210-41C1-B5E2-BE6D5429347B}"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5093BA4-0210-41C1-B5E2-BE6D5429347B}"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5093BA4-0210-41C1-B5E2-BE6D5429347B}" type="slidenum">
              <a:rPr kumimoji="1" lang="ja-JP" altLang="en-US" smtClean="0"/>
              <a:pPr/>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5093BA4-0210-41C1-B5E2-BE6D5429347B}" type="slidenum">
              <a:rPr kumimoji="1" lang="ja-JP" altLang="en-US" smtClean="0"/>
              <a:pPr/>
              <a:t>16</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5093BA4-0210-41C1-B5E2-BE6D5429347B}" type="slidenum">
              <a:rPr kumimoji="1" lang="ja-JP" altLang="en-US" smtClean="0"/>
              <a:pPr/>
              <a:t>17</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ダイエットしていることを認めようとしない。⇒通常のダイエットを行なっている人は、そのことを人に話したがります。</a:t>
            </a:r>
            <a:endParaRPr kumimoji="1" lang="en-US" altLang="ja-JP" dirty="0" smtClean="0"/>
          </a:p>
          <a:p>
            <a:r>
              <a:rPr lang="ja-JP" altLang="en-US" dirty="0" smtClean="0"/>
              <a:t>体重が減っていることを隠そうとする。⇒例えば、だぶだぶの服を着るなど。ふつうは減ったことを話します。</a:t>
            </a:r>
            <a:endParaRPr lang="en-US" altLang="ja-JP" dirty="0" smtClean="0"/>
          </a:p>
          <a:p>
            <a:pPr lvl="0"/>
            <a:r>
              <a:rPr lang="ja-JP" altLang="ja-JP" dirty="0" smtClean="0"/>
              <a:t>食に対する関心が高まる</a:t>
            </a:r>
            <a:r>
              <a:rPr lang="ja-JP" altLang="en-US" dirty="0" smtClean="0"/>
              <a:t>。⇒例えば、</a:t>
            </a:r>
            <a:r>
              <a:rPr lang="ja-JP" altLang="ja-JP" dirty="0" smtClean="0"/>
              <a:t>人のために料理をする、料理の本を探しまわる、</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dirty="0" smtClean="0"/>
              <a:t>他の人と一緒に食べることを避けようとする。</a:t>
            </a:r>
            <a:r>
              <a:rPr lang="ja-JP" altLang="en-US" dirty="0" smtClean="0"/>
              <a:t>⇒例えば、</a:t>
            </a:r>
            <a:r>
              <a:rPr lang="ja-JP" altLang="ja-JP" dirty="0" smtClean="0"/>
              <a:t>「もう食べ終わったわ</a:t>
            </a:r>
            <a:r>
              <a:rPr lang="ja-JP" altLang="en-US" dirty="0" smtClean="0"/>
              <a:t>」「</a:t>
            </a:r>
            <a:r>
              <a:rPr lang="ja-JP" altLang="ja-JP" dirty="0" smtClean="0"/>
              <a:t>よそで食べたわ」と言い訳する。</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dirty="0" smtClean="0"/>
              <a:t>行動が強迫的になり、儀式的になる</a:t>
            </a:r>
            <a:r>
              <a:rPr lang="ja-JP" altLang="en-US" dirty="0" smtClean="0"/>
              <a:t>。⇒</a:t>
            </a:r>
            <a:r>
              <a:rPr lang="ja-JP" altLang="ja-JP" dirty="0" smtClean="0"/>
              <a:t>例えば、強迫的に掃除</a:t>
            </a:r>
            <a:r>
              <a:rPr lang="ja-JP" altLang="en-US" dirty="0" smtClean="0"/>
              <a:t>・</a:t>
            </a:r>
            <a:r>
              <a:rPr lang="ja-JP" altLang="ja-JP" dirty="0" smtClean="0"/>
              <a:t>整理整頓する、手洗いをする。</a:t>
            </a:r>
          </a:p>
        </p:txBody>
      </p:sp>
      <p:sp>
        <p:nvSpPr>
          <p:cNvPr id="4" name="スライド番号プレースホルダ 3"/>
          <p:cNvSpPr>
            <a:spLocks noGrp="1"/>
          </p:cNvSpPr>
          <p:nvPr>
            <p:ph type="sldNum" sz="quarter" idx="10"/>
          </p:nvPr>
        </p:nvSpPr>
        <p:spPr/>
        <p:txBody>
          <a:bodyPr/>
          <a:lstStyle/>
          <a:p>
            <a:fld id="{55093BA4-0210-41C1-B5E2-BE6D5429347B}" type="slidenum">
              <a:rPr kumimoji="1" lang="ja-JP" altLang="en-US" smtClean="0"/>
              <a:pPr/>
              <a:t>18</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5093BA4-0210-41C1-B5E2-BE6D5429347B}" type="slidenum">
              <a:rPr kumimoji="1" lang="ja-JP" altLang="en-US" smtClean="0"/>
              <a:pPr/>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5093BA4-0210-41C1-B5E2-BE6D5429347B}"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a:t>
            </a:r>
            <a:r>
              <a:rPr lang="ja-JP" altLang="ja-JP" dirty="0" smtClean="0"/>
              <a:t>摂食障害は、単に食事や食べ物に関する問題ではな</a:t>
            </a:r>
            <a:r>
              <a:rPr lang="ja-JP" altLang="en-US" dirty="0" smtClean="0"/>
              <a:t>く、</a:t>
            </a:r>
            <a:r>
              <a:rPr lang="ja-JP" altLang="ja-JP" dirty="0" smtClean="0"/>
              <a:t>アイデンティティ、感情、信念、価値観などさまざまな問題がその根底にあります。</a:t>
            </a:r>
          </a:p>
          <a:p>
            <a:r>
              <a:rPr lang="ja-JP" altLang="en-US" dirty="0" smtClean="0"/>
              <a:t>・本人の</a:t>
            </a:r>
            <a:r>
              <a:rPr lang="ja-JP" altLang="ja-JP" dirty="0" smtClean="0"/>
              <a:t>意志</a:t>
            </a:r>
            <a:r>
              <a:rPr lang="ja-JP" altLang="en-US" dirty="0" smtClean="0"/>
              <a:t>では</a:t>
            </a:r>
            <a:r>
              <a:rPr lang="ja-JP" altLang="ja-JP" dirty="0" smtClean="0"/>
              <a:t>コントロール</a:t>
            </a:r>
            <a:r>
              <a:rPr lang="ja-JP" altLang="en-US" dirty="0" smtClean="0"/>
              <a:t>しきれ</a:t>
            </a:r>
            <a:r>
              <a:rPr lang="ja-JP" altLang="ja-JP" dirty="0" smtClean="0"/>
              <a:t>ないものであるということ</a:t>
            </a:r>
            <a:r>
              <a:rPr lang="ja-JP" altLang="en-US" dirty="0" smtClean="0"/>
              <a:t>が</a:t>
            </a:r>
            <a:r>
              <a:rPr lang="ja-JP" altLang="ja-JP" dirty="0" smtClean="0"/>
              <a:t>わかっています。むしろ、情報や感情の処理といった生物学的システムの遺伝的な体質や生育環境などが含まれます。</a:t>
            </a:r>
            <a:endParaRPr lang="en-US" altLang="ja-JP" dirty="0" smtClean="0"/>
          </a:p>
          <a:p>
            <a:r>
              <a:rPr lang="ja-JP" altLang="en-US" dirty="0" smtClean="0"/>
              <a:t>・</a:t>
            </a:r>
            <a:r>
              <a:rPr lang="ja-JP" altLang="ja-JP" dirty="0" smtClean="0"/>
              <a:t>飢餓状熊をきっかけに悪循環が生じた結果、このよ</a:t>
            </a:r>
            <a:r>
              <a:rPr lang="ja-JP" altLang="en-US" dirty="0" smtClean="0"/>
              <a:t>う</a:t>
            </a:r>
            <a:r>
              <a:rPr lang="ja-JP" altLang="ja-JP" dirty="0" smtClean="0"/>
              <a:t>な発達過程が妨げられて、病気の回復がよりいっそう困難に</a:t>
            </a:r>
            <a:r>
              <a:rPr lang="ja-JP" altLang="en-US" dirty="0" smtClean="0"/>
              <a:t>なり</a:t>
            </a:r>
            <a:r>
              <a:rPr lang="ja-JP" altLang="ja-JP" dirty="0" err="1" smtClean="0"/>
              <a:t>す</a:t>
            </a:r>
            <a:r>
              <a:rPr lang="ja-JP" altLang="ja-JP" dirty="0" smtClean="0"/>
              <a:t>。疫学的には、遺伝的要因は発症リスクとなる要因の半分以上を占めています。</a:t>
            </a:r>
            <a:endParaRPr lang="en-US" altLang="ja-JP" dirty="0" smtClean="0"/>
          </a:p>
          <a:p>
            <a:r>
              <a:rPr lang="ja-JP" altLang="en-US" dirty="0" smtClean="0"/>
              <a:t>・</a:t>
            </a:r>
            <a:r>
              <a:rPr lang="ja-JP" altLang="ja-JP" dirty="0" smtClean="0"/>
              <a:t>遺伝子と行動を関連づけるメカニズムは、今のところわかっていません。しかし、感情や思考のパターンはともに摂食障害に関連性があると考えられています。例えば、摂食障害を患う人たちは脅威に対して非常に敏感であること、また情動知能を用いることが不得手であることがわかっています。</a:t>
            </a:r>
            <a:endParaRPr lang="en-US" altLang="ja-JP" dirty="0" smtClean="0"/>
          </a:p>
          <a:p>
            <a:r>
              <a:rPr lang="ja-JP" altLang="en-US" dirty="0" smtClean="0"/>
              <a:t>・</a:t>
            </a:r>
            <a:r>
              <a:rPr lang="ja-JP" altLang="ja-JP" dirty="0" smtClean="0"/>
              <a:t>こうした特徴は先天的な場合もあるでしょうし、また病気に伴って出現する場合もあ</a:t>
            </a:r>
            <a:r>
              <a:rPr lang="ja-JP" altLang="en-US" dirty="0" smtClean="0"/>
              <a:t>ります</a:t>
            </a:r>
            <a:r>
              <a:rPr lang="ja-JP" altLang="ja-JP" dirty="0" smtClean="0"/>
              <a:t>。</a:t>
            </a:r>
            <a:endParaRPr lang="en-US" altLang="ja-JP" dirty="0" smtClean="0"/>
          </a:p>
          <a:p>
            <a:r>
              <a:rPr lang="ja-JP" altLang="en-US" dirty="0" smtClean="0"/>
              <a:t>・</a:t>
            </a:r>
            <a:r>
              <a:rPr lang="ja-JP" altLang="ja-JP" dirty="0" smtClean="0"/>
              <a:t>高度の集中力を伴う、しかし柔軟性にかける細部へのこだわりといった思考パターンは、発病のリスクを高めます</a:t>
            </a:r>
          </a:p>
          <a:p>
            <a:endParaRPr kumimoji="1" lang="ja-JP" altLang="en-US" dirty="0"/>
          </a:p>
        </p:txBody>
      </p:sp>
      <p:sp>
        <p:nvSpPr>
          <p:cNvPr id="4" name="スライド番号プレースホルダ 3"/>
          <p:cNvSpPr>
            <a:spLocks noGrp="1"/>
          </p:cNvSpPr>
          <p:nvPr>
            <p:ph type="sldNum" sz="quarter" idx="10"/>
          </p:nvPr>
        </p:nvSpPr>
        <p:spPr/>
        <p:txBody>
          <a:bodyPr/>
          <a:lstStyle/>
          <a:p>
            <a:fld id="{55093BA4-0210-41C1-B5E2-BE6D5429347B}" type="slidenum">
              <a:rPr kumimoji="1" lang="ja-JP" altLang="en-US" smtClean="0"/>
              <a:pPr/>
              <a:t>20</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5093BA4-0210-41C1-B5E2-BE6D5429347B}" type="slidenum">
              <a:rPr kumimoji="1" lang="ja-JP" altLang="en-US" smtClean="0"/>
              <a:pPr/>
              <a:t>21</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5093BA4-0210-41C1-B5E2-BE6D5429347B}" type="slidenum">
              <a:rPr kumimoji="1" lang="ja-JP" altLang="en-US" smtClean="0"/>
              <a:pPr/>
              <a:t>22</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5093BA4-0210-41C1-B5E2-BE6D5429347B}" type="slidenum">
              <a:rPr kumimoji="1" lang="ja-JP" altLang="en-US" smtClean="0"/>
              <a:pPr/>
              <a:t>23</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5093BA4-0210-41C1-B5E2-BE6D5429347B}" type="slidenum">
              <a:rPr kumimoji="1" lang="ja-JP" altLang="en-US" smtClean="0"/>
              <a:pPr/>
              <a:t>24</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5093BA4-0210-41C1-B5E2-BE6D5429347B}" type="slidenum">
              <a:rPr kumimoji="1" lang="ja-JP" altLang="en-US" smtClean="0"/>
              <a:pPr/>
              <a:t>25</a:t>
            </a:fld>
            <a:endParaRPr kumimoji="1"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5093BA4-0210-41C1-B5E2-BE6D5429347B}" type="slidenum">
              <a:rPr kumimoji="1" lang="ja-JP" altLang="en-US" smtClean="0"/>
              <a:pPr/>
              <a:t>26</a:t>
            </a:fld>
            <a:endParaRPr kumimoji="1"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5093BA4-0210-41C1-B5E2-BE6D5429347B}" type="slidenum">
              <a:rPr kumimoji="1" lang="ja-JP" altLang="en-US" smtClean="0"/>
              <a:pPr/>
              <a:t>27</a:t>
            </a:fld>
            <a:endParaRPr kumimoji="1" lang="ja-JP"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5093BA4-0210-41C1-B5E2-BE6D5429347B}" type="slidenum">
              <a:rPr kumimoji="1" lang="ja-JP" altLang="en-US" smtClean="0"/>
              <a:pPr/>
              <a:t>28</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5093BA4-0210-41C1-B5E2-BE6D5429347B}"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5093BA4-0210-41C1-B5E2-BE6D5429347B}"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5093BA4-0210-41C1-B5E2-BE6D5429347B}"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5093BA4-0210-41C1-B5E2-BE6D5429347B}"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5093BA4-0210-41C1-B5E2-BE6D5429347B}"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5093BA4-0210-41C1-B5E2-BE6D5429347B}"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5093BA4-0210-41C1-B5E2-BE6D5429347B}"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2">
        <a:schemeClr val="bg2"/>
      </p:bgRef>
    </p:bg>
    <p:spTree>
      <p:nvGrpSpPr>
        <p:cNvPr id="1" name=""/>
        <p:cNvGrpSpPr/>
        <p:nvPr/>
      </p:nvGrpSpPr>
      <p:grpSpPr>
        <a:xfrm>
          <a:off x="0" y="0"/>
          <a:ext cx="0" cy="0"/>
          <a:chOff x="0" y="0"/>
          <a:chExt cx="0" cy="0"/>
        </a:xfrm>
      </p:grpSpPr>
      <p:sp>
        <p:nvSpPr>
          <p:cNvPr id="9" name="タイトル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 タイトルの書式設定</a:t>
            </a:r>
            <a:endParaRPr kumimoji="0" lang="en-US"/>
          </a:p>
        </p:txBody>
      </p:sp>
      <p:sp>
        <p:nvSpPr>
          <p:cNvPr id="17" name="サブタイトル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30" name="日付プレースホルダ 29"/>
          <p:cNvSpPr>
            <a:spLocks noGrp="1"/>
          </p:cNvSpPr>
          <p:nvPr>
            <p:ph type="dt" sz="half" idx="10"/>
          </p:nvPr>
        </p:nvSpPr>
        <p:spPr/>
        <p:txBody>
          <a:bodyPr/>
          <a:lstStyle/>
          <a:p>
            <a:fld id="{F3D0C292-624B-4213-8EF2-C7A1F77061DD}" type="datetimeFigureOut">
              <a:rPr kumimoji="1" lang="ja-JP" altLang="en-US" smtClean="0"/>
              <a:pPr/>
              <a:t>2012/7/22</a:t>
            </a:fld>
            <a:endParaRPr kumimoji="1" lang="ja-JP" altLang="en-US"/>
          </a:p>
        </p:txBody>
      </p:sp>
      <p:sp>
        <p:nvSpPr>
          <p:cNvPr id="19" name="フッター プレースホルダ 18"/>
          <p:cNvSpPr>
            <a:spLocks noGrp="1"/>
          </p:cNvSpPr>
          <p:nvPr>
            <p:ph type="ftr" sz="quarter" idx="11"/>
          </p:nvPr>
        </p:nvSpPr>
        <p:spPr/>
        <p:txBody>
          <a:bodyPr/>
          <a:lstStyle/>
          <a:p>
            <a:endParaRPr kumimoji="1" lang="ja-JP" altLang="en-US"/>
          </a:p>
        </p:txBody>
      </p:sp>
      <p:sp>
        <p:nvSpPr>
          <p:cNvPr id="27" name="スライド番号プレースホルダ 26"/>
          <p:cNvSpPr>
            <a:spLocks noGrp="1"/>
          </p:cNvSpPr>
          <p:nvPr>
            <p:ph type="sldNum" sz="quarter" idx="12"/>
          </p:nvPr>
        </p:nvSpPr>
        <p:spPr/>
        <p:txBody>
          <a:bodyPr/>
          <a:lstStyle/>
          <a:p>
            <a:fld id="{33937C94-DF29-4492-AB6D-4016D04FEACB}" type="slidenum">
              <a:rPr kumimoji="1" lang="ja-JP" altLang="en-US" smtClean="0"/>
              <a:pPr/>
              <a:t>&lt;#&gt;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F3D0C292-624B-4213-8EF2-C7A1F77061DD}" type="datetimeFigureOut">
              <a:rPr kumimoji="1" lang="ja-JP" altLang="en-US" smtClean="0"/>
              <a:pPr/>
              <a:t>2012/7/22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3937C94-DF29-4492-AB6D-4016D04FEACB}"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914401"/>
            <a:ext cx="2057400" cy="5211763"/>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914401"/>
            <a:ext cx="6019800" cy="5211763"/>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F3D0C292-624B-4213-8EF2-C7A1F77061DD}" type="datetimeFigureOut">
              <a:rPr kumimoji="1" lang="ja-JP" altLang="en-US" smtClean="0"/>
              <a:pPr/>
              <a:t>2012/7/22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3937C94-DF29-4492-AB6D-4016D04FEACB}"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F3D0C292-624B-4213-8EF2-C7A1F77061DD}" type="datetimeFigureOut">
              <a:rPr kumimoji="1" lang="ja-JP" altLang="en-US" smtClean="0"/>
              <a:pPr/>
              <a:t>2012/7/22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3937C94-DF29-4492-AB6D-4016D04FEACB}"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F3D0C292-624B-4213-8EF2-C7A1F77061DD}" type="datetimeFigureOut">
              <a:rPr kumimoji="1" lang="ja-JP" altLang="en-US" smtClean="0"/>
              <a:pPr/>
              <a:t>2012/7/22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3937C94-DF29-4492-AB6D-4016D04FEACB}" type="slidenum">
              <a:rPr kumimoji="1" lang="ja-JP" altLang="en-US" smtClean="0"/>
              <a:pPr/>
              <a:t>&lt;#&gt;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F3D0C292-624B-4213-8EF2-C7A1F77061DD}" type="datetimeFigureOut">
              <a:rPr kumimoji="1" lang="ja-JP" altLang="en-US" smtClean="0"/>
              <a:pPr/>
              <a:t>2012/7/22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3937C94-DF29-4492-AB6D-4016D04FEACB}"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tIns="45720" anchor="b"/>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p>
            <a:fld id="{F3D0C292-624B-4213-8EF2-C7A1F77061DD}" type="datetimeFigureOut">
              <a:rPr kumimoji="1" lang="ja-JP" altLang="en-US" smtClean="0"/>
              <a:pPr/>
              <a:t>2012/7/22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33937C94-DF29-4492-AB6D-4016D04FEACB}"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F3D0C292-624B-4213-8EF2-C7A1F77061DD}" type="datetimeFigureOut">
              <a:rPr kumimoji="1" lang="ja-JP" altLang="en-US" smtClean="0"/>
              <a:pPr/>
              <a:t>2012/7/22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33937C94-DF29-4492-AB6D-4016D04FEACB}"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F3D0C292-624B-4213-8EF2-C7A1F77061DD}" type="datetimeFigureOut">
              <a:rPr kumimoji="1" lang="ja-JP" altLang="en-US" smtClean="0"/>
              <a:pPr/>
              <a:t>2012/7/22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33937C94-DF29-4492-AB6D-4016D04FEACB}"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F3D0C292-624B-4213-8EF2-C7A1F77061DD}" type="datetimeFigureOut">
              <a:rPr kumimoji="1" lang="ja-JP" altLang="en-US" smtClean="0"/>
              <a:pPr/>
              <a:t>2012/7/22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3937C94-DF29-4492-AB6D-4016D04FEACB}"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1 つの角を丸めた四角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タイトル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ja-JP" altLang="en-US" smtClean="0"/>
              <a:t>マスタ タイトルの書式設定</a:t>
            </a:r>
            <a:endParaRPr kumimoji="0" lang="en-US"/>
          </a:p>
        </p:txBody>
      </p:sp>
      <p:sp>
        <p:nvSpPr>
          <p:cNvPr id="4" name="テキスト プレースホルダ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F3D0C292-624B-4213-8EF2-C7A1F77061DD}" type="datetimeFigureOut">
              <a:rPr kumimoji="1" lang="ja-JP" altLang="en-US" smtClean="0"/>
              <a:pPr/>
              <a:t>2012/7/22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a:xfrm>
            <a:off x="8077200" y="6356350"/>
            <a:ext cx="609600" cy="365125"/>
          </a:xfrm>
        </p:spPr>
        <p:txBody>
          <a:bodyPr/>
          <a:lstStyle/>
          <a:p>
            <a:fld id="{33937C94-DF29-4492-AB6D-4016D04FEACB}" type="slidenum">
              <a:rPr kumimoji="1" lang="ja-JP" altLang="en-US" smtClean="0"/>
              <a:pPr/>
              <a:t>&lt;#&gt;</a:t>
            </a:fld>
            <a:endParaRPr kumimoji="1" lang="ja-JP" altLang="en-US"/>
          </a:p>
        </p:txBody>
      </p:sp>
      <p:sp>
        <p:nvSpPr>
          <p:cNvPr id="3" name="図プレースホル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ja-JP" altLang="en-US" smtClean="0"/>
              <a:t>アイコンをクリックして図を追加</a:t>
            </a:r>
            <a:endParaRPr kumimoji="0" lang="en-US" dirty="0"/>
          </a:p>
        </p:txBody>
      </p:sp>
      <p:sp>
        <p:nvSpPr>
          <p:cNvPr id="10" name="フリーフォーム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フリーフォーム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フリーフォーム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フリーフォーム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タイトル プレースホルダ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ja-JP" altLang="en-US" smtClean="0"/>
              <a:t>マスタ タイトルの書式設定</a:t>
            </a:r>
            <a:endParaRPr kumimoji="0" lang="en-US"/>
          </a:p>
        </p:txBody>
      </p:sp>
      <p:sp>
        <p:nvSpPr>
          <p:cNvPr id="30" name="テキスト プレースホルダ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3D0C292-624B-4213-8EF2-C7A1F77061DD}" type="datetimeFigureOut">
              <a:rPr kumimoji="1" lang="ja-JP" altLang="en-US" smtClean="0"/>
              <a:pPr/>
              <a:t>2012/7/22</a:t>
            </a:fld>
            <a:endParaRPr kumimoji="1" lang="ja-JP" altLang="en-US"/>
          </a:p>
        </p:txBody>
      </p:sp>
      <p:sp>
        <p:nvSpPr>
          <p:cNvPr id="22" name="フッター プレースホル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kumimoji="1" lang="ja-JP" altLang="en-US"/>
          </a:p>
        </p:txBody>
      </p:sp>
      <p:sp>
        <p:nvSpPr>
          <p:cNvPr id="18" name="スライド番号プレースホル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3937C94-DF29-4492-AB6D-4016D04FEACB}" type="slidenum">
              <a:rPr kumimoji="1" lang="ja-JP" altLang="en-US" smtClean="0"/>
              <a:pPr/>
              <a:t>&lt;#&gt;</a:t>
            </a:fld>
            <a:endParaRPr kumimoji="1" lang="ja-JP" altLang="en-US"/>
          </a:p>
        </p:txBody>
      </p:sp>
      <p:grpSp>
        <p:nvGrpSpPr>
          <p:cNvPr id="2" name="グループ化 1"/>
          <p:cNvGrpSpPr/>
          <p:nvPr/>
        </p:nvGrpSpPr>
        <p:grpSpPr>
          <a:xfrm>
            <a:off x="-19017" y="202408"/>
            <a:ext cx="9180548" cy="649224"/>
            <a:chOff x="-19045" y="216550"/>
            <a:chExt cx="9180548" cy="649224"/>
          </a:xfrm>
        </p:grpSpPr>
        <p:sp>
          <p:nvSpPr>
            <p:cNvPr id="12" name="フリーフォーム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フリーフォーム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1"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yoichi.typepad.jp/blog/photo/03162007/anorexia-gr_thumb.jpg"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hyperlink" Target="http://mobile.mmm.nttr.co.jp/imgdt.php?DOC_ID=yoichi.typepad.jp/blog/photo/03162007/anorexia-gr_thumb.jpg&amp;MT=%E6%8B%92%E9%A3%9F%E7%97%87&amp;IE=UTF-8&amp;STYPE=4&amp;PURL=http://yoichi.typepad.jp/blog/2007/03/post_f5a3.html&amp;THNURL=http://thumb1.goo.ne.jp/img/relay.php?SV=0005&amp;THN_URL=/TN/00b5/ae5c0ce8b24142a18aed6a1ff0bd40c5"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71472" y="2786058"/>
            <a:ext cx="7851648" cy="1828800"/>
          </a:xfrm>
        </p:spPr>
        <p:txBody>
          <a:bodyPr>
            <a:noAutofit/>
          </a:bodyPr>
          <a:lstStyle/>
          <a:p>
            <a:r>
              <a:rPr kumimoji="1" lang="ja-JP" altLang="en-US" sz="6000" dirty="0" smtClean="0"/>
              <a:t>摂食障害</a:t>
            </a:r>
            <a:r>
              <a:rPr kumimoji="1" lang="en-US" altLang="ja-JP" sz="6000" dirty="0" smtClean="0"/>
              <a:t/>
            </a:r>
            <a:br>
              <a:rPr kumimoji="1" lang="en-US" altLang="ja-JP" sz="6000" dirty="0" smtClean="0"/>
            </a:br>
            <a:r>
              <a:rPr kumimoji="1" lang="ja-JP" altLang="en-US" sz="6000" dirty="0" smtClean="0"/>
              <a:t>（拒食症・過食症）</a:t>
            </a:r>
            <a:r>
              <a:rPr kumimoji="1" lang="en-US" altLang="ja-JP" sz="6000" dirty="0" smtClean="0"/>
              <a:t/>
            </a:r>
            <a:br>
              <a:rPr kumimoji="1" lang="en-US" altLang="ja-JP" sz="6000" dirty="0" smtClean="0"/>
            </a:br>
            <a:r>
              <a:rPr kumimoji="1" lang="ja-JP" altLang="en-US" sz="6000" dirty="0" smtClean="0"/>
              <a:t>とは</a:t>
            </a:r>
            <a:endParaRPr kumimoji="1" lang="ja-JP" altLang="en-US" sz="6000" dirty="0"/>
          </a:p>
        </p:txBody>
      </p:sp>
      <p:sp>
        <p:nvSpPr>
          <p:cNvPr id="3" name="サブタイトル 2"/>
          <p:cNvSpPr>
            <a:spLocks noGrp="1"/>
          </p:cNvSpPr>
          <p:nvPr>
            <p:ph type="subTitle" idx="1"/>
          </p:nvPr>
        </p:nvSpPr>
        <p:spPr>
          <a:xfrm>
            <a:off x="1928794" y="5357826"/>
            <a:ext cx="6400800" cy="1071570"/>
          </a:xfrm>
        </p:spPr>
        <p:txBody>
          <a:bodyPr/>
          <a:lstStyle/>
          <a:p>
            <a:r>
              <a:rPr kumimoji="1" lang="ja-JP" altLang="en-US" dirty="0" smtClean="0"/>
              <a:t>２０１</a:t>
            </a:r>
            <a:r>
              <a:rPr lang="ja-JP" altLang="en-US" dirty="0" smtClean="0"/>
              <a:t>２</a:t>
            </a:r>
            <a:r>
              <a:rPr kumimoji="1" lang="ja-JP" altLang="en-US" dirty="0" smtClean="0"/>
              <a:t>年</a:t>
            </a:r>
            <a:r>
              <a:rPr lang="ja-JP" altLang="en-US" dirty="0" smtClean="0"/>
              <a:t>７</a:t>
            </a:r>
            <a:r>
              <a:rPr kumimoji="1" lang="ja-JP" altLang="en-US" dirty="0" smtClean="0"/>
              <a:t>月２１日</a:t>
            </a:r>
            <a:endParaRPr kumimoji="1" lang="en-US" altLang="ja-JP" dirty="0" smtClean="0"/>
          </a:p>
          <a:p>
            <a:r>
              <a:rPr kumimoji="1" lang="ja-JP" altLang="en-US" dirty="0" smtClean="0"/>
              <a:t>ウィングス京都</a:t>
            </a:r>
            <a:endParaRPr kumimoji="1" lang="ja-JP" altLang="en-US" dirty="0"/>
          </a:p>
        </p:txBody>
      </p:sp>
      <p:sp>
        <p:nvSpPr>
          <p:cNvPr id="5" name="テキスト ボックス 4"/>
          <p:cNvSpPr txBox="1"/>
          <p:nvPr/>
        </p:nvSpPr>
        <p:spPr>
          <a:xfrm>
            <a:off x="714348" y="428604"/>
            <a:ext cx="5990743" cy="584775"/>
          </a:xfrm>
          <a:prstGeom prst="rect">
            <a:avLst/>
          </a:prstGeom>
          <a:noFill/>
        </p:spPr>
        <p:txBody>
          <a:bodyPr wrap="none" rtlCol="0">
            <a:spAutoFit/>
          </a:bodyPr>
          <a:lstStyle/>
          <a:p>
            <a:r>
              <a:rPr lang="ja-JP" altLang="en-US" sz="3200" dirty="0" smtClean="0"/>
              <a:t>きょうと摂食障害家族教室　第１回</a:t>
            </a:r>
            <a:endParaRPr kumimoji="1" lang="ja-JP" alt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xfrm>
            <a:off x="571472" y="857232"/>
            <a:ext cx="7543800" cy="1223963"/>
          </a:xfrm>
        </p:spPr>
        <p:txBody>
          <a:bodyPr anchor="ctr">
            <a:normAutofit fontScale="90000"/>
          </a:bodyPr>
          <a:lstStyle/>
          <a:p>
            <a:r>
              <a:rPr lang="ja-JP" altLang="en-US" sz="5400" dirty="0" smtClean="0"/>
              <a:t>むちゃ食い障害の診断基準</a:t>
            </a:r>
            <a:endParaRPr lang="ja-JP" altLang="en-US" sz="5400" dirty="0"/>
          </a:p>
        </p:txBody>
      </p:sp>
      <p:sp>
        <p:nvSpPr>
          <p:cNvPr id="36867" name="Rectangle 3"/>
          <p:cNvSpPr>
            <a:spLocks noGrp="1" noChangeArrowheads="1"/>
          </p:cNvSpPr>
          <p:nvPr>
            <p:ph type="body" idx="4294967295"/>
          </p:nvPr>
        </p:nvSpPr>
        <p:spPr>
          <a:xfrm>
            <a:off x="1214414" y="2143116"/>
            <a:ext cx="7318399" cy="3960813"/>
          </a:xfrm>
        </p:spPr>
        <p:txBody>
          <a:bodyPr>
            <a:normAutofit/>
          </a:bodyPr>
          <a:lstStyle/>
          <a:p>
            <a:pPr marL="342900" indent="-342900">
              <a:lnSpc>
                <a:spcPct val="90000"/>
              </a:lnSpc>
              <a:buFont typeface="Wingdings" pitchFamily="2" charset="2"/>
              <a:buNone/>
            </a:pPr>
            <a:endParaRPr lang="ja-JP" altLang="en-US" sz="2400" dirty="0" smtClean="0"/>
          </a:p>
          <a:p>
            <a:pPr marL="342900" indent="-342900">
              <a:lnSpc>
                <a:spcPct val="90000"/>
              </a:lnSpc>
            </a:pPr>
            <a:r>
              <a:rPr lang="ja-JP" altLang="en-US" sz="3600" dirty="0" smtClean="0"/>
              <a:t>過食あり</a:t>
            </a:r>
            <a:endParaRPr lang="en-US" altLang="ja-JP" sz="3600" dirty="0" smtClean="0"/>
          </a:p>
          <a:p>
            <a:pPr marL="342900" indent="-342900">
              <a:lnSpc>
                <a:spcPct val="90000"/>
              </a:lnSpc>
            </a:pPr>
            <a:r>
              <a:rPr lang="ja-JP" altLang="en-US" sz="3600" dirty="0" smtClean="0"/>
              <a:t>代償行為なし</a:t>
            </a:r>
            <a:endParaRPr lang="en-US" altLang="ja-JP" sz="3600" dirty="0" smtClean="0"/>
          </a:p>
          <a:p>
            <a:pPr marL="342900" indent="-342900">
              <a:lnSpc>
                <a:spcPct val="90000"/>
              </a:lnSpc>
            </a:pPr>
            <a:r>
              <a:rPr lang="ja-JP" altLang="en-US" sz="3600" dirty="0" smtClean="0"/>
              <a:t>肥満恐怖なし</a:t>
            </a:r>
            <a:endParaRPr lang="en-US" altLang="ja-JP" sz="3600" dirty="0" smtClean="0"/>
          </a:p>
          <a:p>
            <a:pPr marL="342900" indent="-342900">
              <a:lnSpc>
                <a:spcPct val="90000"/>
              </a:lnSpc>
            </a:pPr>
            <a:r>
              <a:rPr lang="ja-JP" altLang="en-US" sz="3600" dirty="0" smtClean="0"/>
              <a:t>肥満傾向</a:t>
            </a:r>
          </a:p>
          <a:p>
            <a:pPr marL="342900" indent="-342900">
              <a:lnSpc>
                <a:spcPct val="90000"/>
              </a:lnSpc>
              <a:buFont typeface="Wingdings" pitchFamily="2" charset="2"/>
              <a:buNone/>
            </a:pPr>
            <a:r>
              <a:rPr lang="ja-JP" altLang="en-US" sz="3600" dirty="0"/>
              <a:t>　　　　　　　　　　　　</a:t>
            </a:r>
            <a:r>
              <a:rPr lang="ja-JP" altLang="en-US" sz="3600" dirty="0" smtClean="0"/>
              <a:t>・</a:t>
            </a:r>
            <a:r>
              <a:rPr lang="ja-JP" altLang="en-US" sz="3600" dirty="0"/>
              <a:t>・・近年増加傾向</a:t>
            </a:r>
          </a:p>
          <a:p>
            <a:pPr marL="342900" indent="-342900">
              <a:lnSpc>
                <a:spcPct val="90000"/>
              </a:lnSpc>
            </a:pPr>
            <a:endParaRPr lang="ja-JP" altLang="en-US" sz="2300" dirty="0"/>
          </a:p>
          <a:p>
            <a:pPr marL="342900" indent="-342900">
              <a:lnSpc>
                <a:spcPct val="90000"/>
              </a:lnSpc>
            </a:pPr>
            <a:endParaRPr lang="en-US" altLang="ja-JP" sz="2300" dirty="0"/>
          </a:p>
        </p:txBody>
      </p:sp>
      <p:pic>
        <p:nvPicPr>
          <p:cNvPr id="5122" name="Picture 2" descr="C:\Users\noma\Documents\ED\EDイラスト\fo-o2-101.gif"/>
          <p:cNvPicPr>
            <a:picLocks noChangeAspect="1" noChangeArrowheads="1"/>
          </p:cNvPicPr>
          <p:nvPr/>
        </p:nvPicPr>
        <p:blipFill>
          <a:blip r:embed="rId3" cstate="print"/>
          <a:srcRect/>
          <a:stretch>
            <a:fillRect/>
          </a:stretch>
        </p:blipFill>
        <p:spPr bwMode="auto">
          <a:xfrm>
            <a:off x="6500826" y="2786058"/>
            <a:ext cx="1449287" cy="106045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36867">
                                            <p:txEl>
                                              <p:pRg st="1" end="1"/>
                                            </p:txEl>
                                          </p:spTgt>
                                        </p:tgtEl>
                                        <p:attrNameLst>
                                          <p:attrName>style.visibility</p:attrName>
                                        </p:attrNameLst>
                                      </p:cBhvr>
                                      <p:to>
                                        <p:strVal val="visible"/>
                                      </p:to>
                                    </p:set>
                                    <p:animEffect transition="in" filter="checkerboard(across)">
                                      <p:cBhvr>
                                        <p:cTn id="7" dur="500"/>
                                        <p:tgtEl>
                                          <p:spTgt spid="36867">
                                            <p:txEl>
                                              <p:pRg st="1" end="1"/>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6867">
                                            <p:txEl>
                                              <p:pRg st="2" end="2"/>
                                            </p:txEl>
                                          </p:spTgt>
                                        </p:tgtEl>
                                        <p:attrNameLst>
                                          <p:attrName>style.visibility</p:attrName>
                                        </p:attrNameLst>
                                      </p:cBhvr>
                                      <p:to>
                                        <p:strVal val="visible"/>
                                      </p:to>
                                    </p:set>
                                    <p:animEffect transition="in" filter="checkerboard(across)">
                                      <p:cBhvr>
                                        <p:cTn id="10" dur="500"/>
                                        <p:tgtEl>
                                          <p:spTgt spid="36867">
                                            <p:txEl>
                                              <p:pRg st="2" end="2"/>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6867">
                                            <p:txEl>
                                              <p:pRg st="3" end="3"/>
                                            </p:txEl>
                                          </p:spTgt>
                                        </p:tgtEl>
                                        <p:attrNameLst>
                                          <p:attrName>style.visibility</p:attrName>
                                        </p:attrNameLst>
                                      </p:cBhvr>
                                      <p:to>
                                        <p:strVal val="visible"/>
                                      </p:to>
                                    </p:set>
                                    <p:animEffect transition="in" filter="checkerboard(across)">
                                      <p:cBhvr>
                                        <p:cTn id="13" dur="500"/>
                                        <p:tgtEl>
                                          <p:spTgt spid="36867">
                                            <p:txEl>
                                              <p:pRg st="3" end="3"/>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6867">
                                            <p:txEl>
                                              <p:pRg st="4" end="4"/>
                                            </p:txEl>
                                          </p:spTgt>
                                        </p:tgtEl>
                                        <p:attrNameLst>
                                          <p:attrName>style.visibility</p:attrName>
                                        </p:attrNameLst>
                                      </p:cBhvr>
                                      <p:to>
                                        <p:strVal val="visible"/>
                                      </p:to>
                                    </p:set>
                                    <p:animEffect transition="in" filter="checkerboard(across)">
                                      <p:cBhvr>
                                        <p:cTn id="16" dur="500"/>
                                        <p:tgtEl>
                                          <p:spTgt spid="36867">
                                            <p:txEl>
                                              <p:pRg st="4" end="4"/>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36867">
                                            <p:txEl>
                                              <p:pRg st="5" end="5"/>
                                            </p:txEl>
                                          </p:spTgt>
                                        </p:tgtEl>
                                        <p:attrNameLst>
                                          <p:attrName>style.visibility</p:attrName>
                                        </p:attrNameLst>
                                      </p:cBhvr>
                                      <p:to>
                                        <p:strVal val="visible"/>
                                      </p:to>
                                    </p:set>
                                    <p:animEffect transition="in" filter="checkerboard(across)">
                                      <p:cBhvr>
                                        <p:cTn id="19" dur="500"/>
                                        <p:tgtEl>
                                          <p:spTgt spid="368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摂食障害の診断基準（まとめ）</a:t>
            </a:r>
            <a:endParaRPr kumimoji="1" lang="ja-JP" altLang="en-US" dirty="0"/>
          </a:p>
        </p:txBody>
      </p:sp>
      <p:graphicFrame>
        <p:nvGraphicFramePr>
          <p:cNvPr id="4" name="コンテンツ プレースホルダ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テキスト ボックス 4"/>
          <p:cNvSpPr txBox="1"/>
          <p:nvPr/>
        </p:nvSpPr>
        <p:spPr>
          <a:xfrm>
            <a:off x="1357290" y="3071810"/>
            <a:ext cx="1898277" cy="461665"/>
          </a:xfrm>
          <a:prstGeom prst="rect">
            <a:avLst/>
          </a:prstGeom>
          <a:noFill/>
        </p:spPr>
        <p:txBody>
          <a:bodyPr wrap="none" rtlCol="0">
            <a:spAutoFit/>
          </a:bodyPr>
          <a:lstStyle/>
          <a:p>
            <a:r>
              <a:rPr kumimoji="1" lang="ja-JP" altLang="en-US" sz="2400" dirty="0" smtClean="0"/>
              <a:t>やせ願望あり</a:t>
            </a:r>
            <a:endParaRPr kumimoji="1" lang="ja-JP" altLang="en-US" sz="2400" dirty="0"/>
          </a:p>
        </p:txBody>
      </p:sp>
      <p:sp>
        <p:nvSpPr>
          <p:cNvPr id="6" name="テキスト ボックス 5"/>
          <p:cNvSpPr txBox="1"/>
          <p:nvPr/>
        </p:nvSpPr>
        <p:spPr>
          <a:xfrm>
            <a:off x="2214546" y="5500702"/>
            <a:ext cx="3188693" cy="461665"/>
          </a:xfrm>
          <a:prstGeom prst="rect">
            <a:avLst/>
          </a:prstGeom>
          <a:noFill/>
        </p:spPr>
        <p:txBody>
          <a:bodyPr wrap="none" rtlCol="0">
            <a:spAutoFit/>
          </a:bodyPr>
          <a:lstStyle/>
          <a:p>
            <a:r>
              <a:rPr kumimoji="1" lang="ja-JP" altLang="en-US" sz="2400" dirty="0" smtClean="0"/>
              <a:t>やせ願望なし・過食あり</a:t>
            </a:r>
            <a:endParaRPr kumimoji="1" lang="ja-JP" altLang="en-US" sz="2400" dirty="0"/>
          </a:p>
        </p:txBody>
      </p:sp>
      <p:sp>
        <p:nvSpPr>
          <p:cNvPr id="7" name="テキスト ボックス 6"/>
          <p:cNvSpPr txBox="1"/>
          <p:nvPr/>
        </p:nvSpPr>
        <p:spPr>
          <a:xfrm>
            <a:off x="5072066" y="2428868"/>
            <a:ext cx="1282723" cy="461665"/>
          </a:xfrm>
          <a:prstGeom prst="rect">
            <a:avLst/>
          </a:prstGeom>
          <a:noFill/>
        </p:spPr>
        <p:txBody>
          <a:bodyPr wrap="none" rtlCol="0">
            <a:spAutoFit/>
          </a:bodyPr>
          <a:lstStyle/>
          <a:p>
            <a:r>
              <a:rPr kumimoji="1" lang="ja-JP" altLang="en-US" sz="2400" dirty="0" smtClean="0"/>
              <a:t>やせあり</a:t>
            </a:r>
            <a:endParaRPr kumimoji="1" lang="ja-JP" altLang="en-US" sz="2400" dirty="0"/>
          </a:p>
        </p:txBody>
      </p:sp>
      <p:sp>
        <p:nvSpPr>
          <p:cNvPr id="8" name="テキスト ボックス 7"/>
          <p:cNvSpPr txBox="1"/>
          <p:nvPr/>
        </p:nvSpPr>
        <p:spPr>
          <a:xfrm>
            <a:off x="5072066" y="4286256"/>
            <a:ext cx="1306768" cy="461665"/>
          </a:xfrm>
          <a:prstGeom prst="rect">
            <a:avLst/>
          </a:prstGeom>
          <a:noFill/>
        </p:spPr>
        <p:txBody>
          <a:bodyPr wrap="none" rtlCol="0">
            <a:spAutoFit/>
          </a:bodyPr>
          <a:lstStyle/>
          <a:p>
            <a:r>
              <a:rPr kumimoji="1" lang="ja-JP" altLang="en-US" sz="2400" dirty="0" smtClean="0"/>
              <a:t>やせなし</a:t>
            </a:r>
            <a:endParaRPr kumimoji="1" lang="ja-JP" alt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867524"/>
          </a:xfrm>
        </p:spPr>
        <p:txBody>
          <a:bodyPr/>
          <a:lstStyle/>
          <a:p>
            <a:r>
              <a:rPr kumimoji="1" lang="ja-JP" altLang="en-US" dirty="0" smtClean="0"/>
              <a:t>・・・ただし、</a:t>
            </a:r>
            <a:r>
              <a:rPr kumimoji="1" lang="ja-JP" altLang="en-US" sz="4000" dirty="0" smtClean="0"/>
              <a:t>（繰り返しますが）</a:t>
            </a:r>
            <a:endParaRPr kumimoji="1" lang="ja-JP" altLang="en-US" sz="4000" dirty="0"/>
          </a:p>
        </p:txBody>
      </p:sp>
      <p:sp>
        <p:nvSpPr>
          <p:cNvPr id="3" name="コンテンツ プレースホルダ 2"/>
          <p:cNvSpPr>
            <a:spLocks noGrp="1"/>
          </p:cNvSpPr>
          <p:nvPr>
            <p:ph idx="1"/>
          </p:nvPr>
        </p:nvSpPr>
        <p:spPr>
          <a:xfrm>
            <a:off x="179512" y="1988840"/>
            <a:ext cx="8715436" cy="4101088"/>
          </a:xfrm>
        </p:spPr>
        <p:txBody>
          <a:bodyPr>
            <a:noAutofit/>
          </a:bodyPr>
          <a:lstStyle/>
          <a:p>
            <a:r>
              <a:rPr lang="ja-JP" altLang="en-US" sz="2800" dirty="0" smtClean="0"/>
              <a:t>同じ患者さんが、</a:t>
            </a:r>
            <a:r>
              <a:rPr kumimoji="1" lang="ja-JP" altLang="en-US" sz="2800" dirty="0" smtClean="0"/>
              <a:t>「拒食症」「過食症」「むちゃ食い障害」を転々と変わることはよくあります</a:t>
            </a:r>
            <a:endParaRPr kumimoji="1" lang="en-US" altLang="ja-JP" sz="2800" dirty="0" smtClean="0"/>
          </a:p>
          <a:p>
            <a:r>
              <a:rPr lang="ja-JP" altLang="en-US" sz="2800" dirty="0" smtClean="0"/>
              <a:t>これらの</a:t>
            </a:r>
            <a:r>
              <a:rPr kumimoji="1" lang="ja-JP" altLang="en-US" sz="2800" dirty="0" smtClean="0"/>
              <a:t>病名は、ある時点での症状を言い表した、便宜上の病名にすぎません</a:t>
            </a:r>
            <a:endParaRPr kumimoji="1" lang="en-US" altLang="ja-JP" sz="2800" dirty="0" smtClean="0"/>
          </a:p>
          <a:p>
            <a:endParaRPr lang="en-US" altLang="ja-JP" sz="2800" dirty="0" smtClean="0"/>
          </a:p>
          <a:p>
            <a:r>
              <a:rPr kumimoji="1" lang="ja-JP" altLang="en-US" sz="2800" dirty="0" smtClean="0"/>
              <a:t>「拒食症」も「過食症」も「むちゃ食い障害」も、同じ「</a:t>
            </a:r>
            <a:r>
              <a:rPr kumimoji="1" lang="ja-JP" altLang="en-US" sz="2800" dirty="0" smtClean="0">
                <a:solidFill>
                  <a:schemeClr val="accent1"/>
                </a:solidFill>
              </a:rPr>
              <a:t>摂食障害</a:t>
            </a:r>
            <a:r>
              <a:rPr kumimoji="1" lang="ja-JP" altLang="en-US" sz="2800" dirty="0" smtClean="0"/>
              <a:t>」という病気がたまたま表に現れたひとつのかたちでしかないのです</a:t>
            </a:r>
            <a:endParaRPr kumimoji="1" lang="en-US" altLang="ja-JP" sz="2800" dirty="0" smtClean="0"/>
          </a:p>
          <a:p>
            <a:pPr>
              <a:buNone/>
            </a:pPr>
            <a:r>
              <a:rPr lang="ja-JP" altLang="en-US" sz="2800" dirty="0" smtClean="0"/>
              <a:t>　　＝</a:t>
            </a:r>
            <a:r>
              <a:rPr lang="ja-JP" altLang="en-US" sz="2800" u="sng" dirty="0" smtClean="0"/>
              <a:t>やせ願望</a:t>
            </a:r>
            <a:r>
              <a:rPr lang="ja-JP" altLang="en-US" sz="2800" dirty="0" smtClean="0"/>
              <a:t>・食や体型への</a:t>
            </a:r>
            <a:r>
              <a:rPr lang="ja-JP" altLang="en-US" sz="2800" u="sng" dirty="0" smtClean="0"/>
              <a:t>こだわり</a:t>
            </a:r>
            <a:endParaRPr kumimoji="1" lang="ja-JP" altLang="en-US" sz="2800" u="sn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摂食障害の頻度</a:t>
            </a:r>
            <a:endParaRPr kumimoji="1" lang="ja-JP" altLang="en-US" dirty="0"/>
          </a:p>
        </p:txBody>
      </p:sp>
      <p:sp>
        <p:nvSpPr>
          <p:cNvPr id="3" name="コンテンツ プレースホルダ 2"/>
          <p:cNvSpPr>
            <a:spLocks noGrp="1"/>
          </p:cNvSpPr>
          <p:nvPr>
            <p:ph idx="1"/>
          </p:nvPr>
        </p:nvSpPr>
        <p:spPr/>
        <p:txBody>
          <a:bodyPr>
            <a:normAutofit/>
          </a:bodyPr>
          <a:lstStyle/>
          <a:p>
            <a:endParaRPr lang="en-US" altLang="ja-JP" sz="3200" dirty="0" smtClean="0"/>
          </a:p>
          <a:p>
            <a:r>
              <a:rPr kumimoji="1" lang="ja-JP" altLang="en-US" sz="3600" dirty="0" smtClean="0"/>
              <a:t>拒食症・・・高校・大学生の５００人に１人</a:t>
            </a:r>
            <a:endParaRPr kumimoji="1" lang="en-US" altLang="ja-JP" sz="3600" dirty="0" smtClean="0"/>
          </a:p>
          <a:p>
            <a:r>
              <a:rPr lang="ja-JP" altLang="en-US" sz="3600" dirty="0" smtClean="0"/>
              <a:t>過食症・・・　　　　　　　　　　５０人に１人</a:t>
            </a:r>
            <a:endParaRPr lang="en-US" altLang="ja-JP" sz="3600" dirty="0" smtClean="0"/>
          </a:p>
          <a:p>
            <a:r>
              <a:rPr lang="ja-JP" altLang="en-US" sz="3600" dirty="0" smtClean="0"/>
              <a:t>そのほかの摂食障害・・・　　８人に１人</a:t>
            </a:r>
            <a:endParaRPr lang="en-US" altLang="ja-JP" sz="3600" dirty="0" smtClean="0"/>
          </a:p>
          <a:p>
            <a:endParaRPr lang="en-US" altLang="ja-JP" sz="3600" dirty="0" smtClean="0"/>
          </a:p>
          <a:p>
            <a:r>
              <a:rPr lang="ja-JP" altLang="en-US" sz="3600" dirty="0" smtClean="0"/>
              <a:t>男：女　＝　１：２０</a:t>
            </a:r>
            <a:endParaRPr lang="en-US" altLang="ja-JP" sz="36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ja-JP" altLang="en-US" dirty="0" smtClean="0"/>
              <a:t>摂食障害の食事の特徴</a:t>
            </a:r>
            <a:endParaRPr kumimoji="1" lang="ja-JP" altLang="en-US" dirty="0"/>
          </a:p>
        </p:txBody>
      </p:sp>
      <p:sp>
        <p:nvSpPr>
          <p:cNvPr id="7" name="テキスト プレースホルダ 6"/>
          <p:cNvSpPr>
            <a:spLocks noGrp="1"/>
          </p:cNvSpPr>
          <p:nvPr>
            <p:ph type="body" idx="1"/>
          </p:nvPr>
        </p:nvSpPr>
        <p:spPr/>
        <p:txBody>
          <a:bodyPr/>
          <a:lstStyle/>
          <a:p>
            <a:endParaRPr kumimoji="1" lang="ja-JP"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smtClean="0"/>
              <a:t>食行動の</a:t>
            </a:r>
            <a:r>
              <a:rPr lang="ja-JP" altLang="en-US" sz="3600" dirty="0" smtClean="0"/>
              <a:t>特徴</a:t>
            </a:r>
            <a:r>
              <a:rPr kumimoji="1" lang="ja-JP" altLang="en-US" sz="3600" dirty="0" smtClean="0"/>
              <a:t>（１）</a:t>
            </a:r>
            <a:endParaRPr kumimoji="1" lang="ja-JP" altLang="en-US" sz="3600" dirty="0"/>
          </a:p>
        </p:txBody>
      </p:sp>
      <p:sp>
        <p:nvSpPr>
          <p:cNvPr id="3" name="コンテンツ プレースホルダ 2"/>
          <p:cNvSpPr>
            <a:spLocks noGrp="1"/>
          </p:cNvSpPr>
          <p:nvPr>
            <p:ph idx="1"/>
          </p:nvPr>
        </p:nvSpPr>
        <p:spPr/>
        <p:txBody>
          <a:bodyPr>
            <a:normAutofit fontScale="77500" lnSpcReduction="20000"/>
          </a:bodyPr>
          <a:lstStyle/>
          <a:p>
            <a:endParaRPr kumimoji="1" lang="en-US" altLang="ja-JP" dirty="0" smtClean="0"/>
          </a:p>
          <a:p>
            <a:r>
              <a:rPr lang="ja-JP" altLang="en-US" sz="5200" dirty="0" smtClean="0"/>
              <a:t>やせ願望／肥満恐怖</a:t>
            </a:r>
            <a:endParaRPr kumimoji="1" lang="en-US" altLang="ja-JP" sz="5200" dirty="0" smtClean="0"/>
          </a:p>
          <a:p>
            <a:pPr>
              <a:buNone/>
            </a:pPr>
            <a:r>
              <a:rPr lang="ja-JP" altLang="en-US" sz="4600" dirty="0" smtClean="0"/>
              <a:t>　・・・やせたときの充実感・達成感</a:t>
            </a:r>
            <a:endParaRPr lang="en-US" altLang="ja-JP" sz="4600" dirty="0" smtClean="0"/>
          </a:p>
          <a:p>
            <a:pPr>
              <a:buNone/>
            </a:pPr>
            <a:r>
              <a:rPr kumimoji="1" lang="ja-JP" altLang="en-US" sz="4600" dirty="0" smtClean="0"/>
              <a:t>　</a:t>
            </a:r>
            <a:r>
              <a:rPr lang="ja-JP" altLang="en-US" sz="4600" dirty="0" smtClean="0"/>
              <a:t>・・・コントロールできなくなる不安感</a:t>
            </a:r>
            <a:endParaRPr lang="en-US" altLang="ja-JP" sz="4600" dirty="0" smtClean="0"/>
          </a:p>
          <a:p>
            <a:pPr>
              <a:buNone/>
            </a:pPr>
            <a:endParaRPr lang="en-US" altLang="ja-JP" sz="3600" dirty="0" smtClean="0"/>
          </a:p>
          <a:p>
            <a:r>
              <a:rPr lang="ja-JP" altLang="en-US" sz="5200" dirty="0" smtClean="0"/>
              <a:t>食事に対する極端なこだわり</a:t>
            </a:r>
            <a:endParaRPr lang="en-US" altLang="ja-JP" sz="5200" dirty="0" smtClean="0"/>
          </a:p>
          <a:p>
            <a:pPr>
              <a:buNone/>
            </a:pPr>
            <a:r>
              <a:rPr lang="ja-JP" altLang="en-US" sz="4600" dirty="0" smtClean="0"/>
              <a:t>　　（とくに、数字へのこだわり）</a:t>
            </a:r>
            <a:endParaRPr lang="en-US" altLang="ja-JP" sz="4600" dirty="0" smtClean="0"/>
          </a:p>
          <a:p>
            <a:pPr>
              <a:buNone/>
            </a:pPr>
            <a:r>
              <a:rPr lang="ja-JP" altLang="en-US" sz="4600" dirty="0" smtClean="0"/>
              <a:t>　　食事内容・カロリー・食事時刻・・・</a:t>
            </a:r>
            <a:endParaRPr lang="en-US" altLang="ja-JP" sz="4600" dirty="0" smtClean="0"/>
          </a:p>
          <a:p>
            <a:pPr>
              <a:buNone/>
            </a:pPr>
            <a:endParaRPr kumimoji="1" lang="ja-JP" altLang="en-US" sz="4000" dirty="0"/>
          </a:p>
        </p:txBody>
      </p:sp>
      <p:pic>
        <p:nvPicPr>
          <p:cNvPr id="4098" name="Picture 2" descr="C:\Users\noma\Documents\ED\EDイラスト\nitiyou-d7-02.gif"/>
          <p:cNvPicPr>
            <a:picLocks noChangeAspect="1" noChangeArrowheads="1"/>
          </p:cNvPicPr>
          <p:nvPr/>
        </p:nvPicPr>
        <p:blipFill>
          <a:blip r:embed="rId3" cstate="print"/>
          <a:srcRect/>
          <a:stretch>
            <a:fillRect/>
          </a:stretch>
        </p:blipFill>
        <p:spPr bwMode="auto">
          <a:xfrm>
            <a:off x="7500958" y="1214422"/>
            <a:ext cx="1071589" cy="1925754"/>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938962"/>
          </a:xfrm>
        </p:spPr>
        <p:txBody>
          <a:bodyPr>
            <a:normAutofit/>
          </a:bodyPr>
          <a:lstStyle/>
          <a:p>
            <a:r>
              <a:rPr kumimoji="1" lang="ja-JP" altLang="en-US" sz="3600" dirty="0" smtClean="0"/>
              <a:t>食行動の</a:t>
            </a:r>
            <a:r>
              <a:rPr lang="ja-JP" altLang="en-US" sz="3600" dirty="0" smtClean="0"/>
              <a:t>特徴</a:t>
            </a:r>
            <a:r>
              <a:rPr kumimoji="1" lang="ja-JP" altLang="en-US" sz="3600" dirty="0" smtClean="0"/>
              <a:t>（２）</a:t>
            </a:r>
            <a:endParaRPr kumimoji="1" lang="ja-JP" altLang="en-US" sz="3600" dirty="0"/>
          </a:p>
        </p:txBody>
      </p:sp>
      <p:sp>
        <p:nvSpPr>
          <p:cNvPr id="3" name="コンテンツ プレースホルダ 2"/>
          <p:cNvSpPr>
            <a:spLocks noGrp="1"/>
          </p:cNvSpPr>
          <p:nvPr>
            <p:ph idx="1"/>
          </p:nvPr>
        </p:nvSpPr>
        <p:spPr>
          <a:xfrm>
            <a:off x="428596" y="1785926"/>
            <a:ext cx="8229600" cy="4708230"/>
          </a:xfrm>
        </p:spPr>
        <p:txBody>
          <a:bodyPr>
            <a:normAutofit fontScale="92500"/>
          </a:bodyPr>
          <a:lstStyle/>
          <a:p>
            <a:pPr marL="342900" indent="-342900"/>
            <a:r>
              <a:rPr lang="ja-JP" altLang="en-US" sz="4800" dirty="0" smtClean="0"/>
              <a:t>変わった食べ方</a:t>
            </a:r>
          </a:p>
          <a:p>
            <a:pPr marL="342900" indent="-342900">
              <a:buFont typeface="Wingdings" pitchFamily="2" charset="2"/>
              <a:buNone/>
            </a:pPr>
            <a:r>
              <a:rPr lang="ja-JP" altLang="en-US" sz="2800" dirty="0" smtClean="0"/>
              <a:t>　　　 </a:t>
            </a:r>
            <a:r>
              <a:rPr lang="ja-JP" altLang="en-US" sz="3200" dirty="0" smtClean="0"/>
              <a:t>食べ物を細かく刻む　</a:t>
            </a:r>
            <a:endParaRPr lang="en-US" altLang="ja-JP" sz="3200" dirty="0" smtClean="0"/>
          </a:p>
          <a:p>
            <a:pPr marL="342900" indent="-342900">
              <a:buFont typeface="Wingdings" pitchFamily="2" charset="2"/>
              <a:buNone/>
            </a:pPr>
            <a:r>
              <a:rPr lang="ja-JP" altLang="en-US" sz="3200" dirty="0" smtClean="0"/>
              <a:t>　　　完食をしない　</a:t>
            </a:r>
          </a:p>
          <a:p>
            <a:pPr marL="342900" indent="-342900">
              <a:buFont typeface="Wingdings" pitchFamily="2" charset="2"/>
              <a:buNone/>
            </a:pPr>
            <a:r>
              <a:rPr lang="ja-JP" altLang="en-US" sz="3200" dirty="0" smtClean="0"/>
              <a:t>　　　食料の溜め込み　</a:t>
            </a:r>
            <a:endParaRPr lang="en-US" altLang="ja-JP" sz="3200" dirty="0" smtClean="0"/>
          </a:p>
          <a:p>
            <a:pPr marL="342900" indent="-342900">
              <a:buFont typeface="Wingdings" pitchFamily="2" charset="2"/>
              <a:buNone/>
            </a:pPr>
            <a:r>
              <a:rPr lang="ja-JP" altLang="en-US" sz="3200" dirty="0" smtClean="0"/>
              <a:t>　　　隠れ食い　</a:t>
            </a:r>
            <a:endParaRPr lang="en-US" altLang="ja-JP" sz="3200" dirty="0" smtClean="0"/>
          </a:p>
          <a:p>
            <a:pPr marL="342900" indent="-342900">
              <a:buFont typeface="Wingdings" pitchFamily="2" charset="2"/>
              <a:buNone/>
            </a:pPr>
            <a:r>
              <a:rPr lang="ja-JP" altLang="en-US" sz="3200" dirty="0" smtClean="0"/>
              <a:t>　　　家族への食事の強要</a:t>
            </a:r>
            <a:endParaRPr lang="en-US" altLang="ja-JP" sz="3200" dirty="0" smtClean="0"/>
          </a:p>
          <a:p>
            <a:pPr marL="342900" indent="-342900">
              <a:buFont typeface="Wingdings" pitchFamily="2" charset="2"/>
              <a:buNone/>
            </a:pPr>
            <a:endParaRPr lang="ja-JP" altLang="en-US" sz="3200" dirty="0" smtClean="0"/>
          </a:p>
          <a:p>
            <a:pPr marL="342900" indent="-342900">
              <a:buFont typeface="Wingdings" pitchFamily="2" charset="2"/>
              <a:buNone/>
            </a:pPr>
            <a:r>
              <a:rPr lang="ja-JP" altLang="en-US" sz="3200" b="1" u="sng" dirty="0" smtClean="0">
                <a:solidFill>
                  <a:schemeClr val="tx2"/>
                </a:solidFill>
              </a:rPr>
              <a:t>パージング</a:t>
            </a:r>
            <a:r>
              <a:rPr lang="ja-JP" altLang="en-US" sz="3200" dirty="0" smtClean="0"/>
              <a:t>＝意図的嘔吐・下剤濫用・チューイング</a:t>
            </a:r>
          </a:p>
          <a:p>
            <a:endParaRPr kumimoji="1" lang="ja-JP" altLang="en-US" dirty="0"/>
          </a:p>
        </p:txBody>
      </p:sp>
      <p:pic>
        <p:nvPicPr>
          <p:cNvPr id="3074" name="Picture 2" descr="C:\Users\noma\Documents\ED\EDイラスト\food-b2-206.gif"/>
          <p:cNvPicPr>
            <a:picLocks noChangeAspect="1" noChangeArrowheads="1"/>
          </p:cNvPicPr>
          <p:nvPr/>
        </p:nvPicPr>
        <p:blipFill>
          <a:blip r:embed="rId3" cstate="print"/>
          <a:srcRect/>
          <a:stretch>
            <a:fillRect/>
          </a:stretch>
        </p:blipFill>
        <p:spPr bwMode="auto">
          <a:xfrm>
            <a:off x="7286644" y="3571876"/>
            <a:ext cx="928694" cy="1238259"/>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010400"/>
          </a:xfrm>
        </p:spPr>
        <p:txBody>
          <a:bodyPr>
            <a:normAutofit/>
          </a:bodyPr>
          <a:lstStyle/>
          <a:p>
            <a:r>
              <a:rPr kumimoji="1" lang="ja-JP" altLang="en-US" sz="3600" dirty="0" smtClean="0"/>
              <a:t>摂食障害の体の特徴</a:t>
            </a:r>
            <a:endParaRPr kumimoji="1" lang="ja-JP" altLang="en-US" sz="3600" dirty="0"/>
          </a:p>
        </p:txBody>
      </p:sp>
      <p:sp>
        <p:nvSpPr>
          <p:cNvPr id="3" name="コンテンツ プレースホルダ 2"/>
          <p:cNvSpPr>
            <a:spLocks noGrp="1"/>
          </p:cNvSpPr>
          <p:nvPr>
            <p:ph idx="1"/>
          </p:nvPr>
        </p:nvSpPr>
        <p:spPr/>
        <p:txBody>
          <a:bodyPr>
            <a:normAutofit/>
          </a:bodyPr>
          <a:lstStyle/>
          <a:p>
            <a:pPr marL="342900" indent="-342900"/>
            <a:r>
              <a:rPr lang="ja-JP" altLang="en-US" sz="4800" dirty="0" smtClean="0"/>
              <a:t>身体感覚の障害</a:t>
            </a:r>
          </a:p>
          <a:p>
            <a:pPr marL="342900" indent="-342900">
              <a:buFont typeface="Wingdings" pitchFamily="2" charset="2"/>
              <a:buNone/>
            </a:pPr>
            <a:r>
              <a:rPr lang="ja-JP" altLang="en-US" sz="2800" dirty="0" smtClean="0"/>
              <a:t>　　　　</a:t>
            </a:r>
            <a:endParaRPr lang="en-US" altLang="ja-JP" sz="2800" dirty="0" smtClean="0"/>
          </a:p>
          <a:p>
            <a:pPr marL="342900" indent="-342900">
              <a:buFont typeface="Wingdings" pitchFamily="2" charset="2"/>
              <a:buNone/>
            </a:pPr>
            <a:r>
              <a:rPr lang="ja-JP" altLang="en-US" sz="3200" dirty="0" smtClean="0"/>
              <a:t>　　　満腹感／空腹感の欠如</a:t>
            </a:r>
            <a:endParaRPr lang="en-US" altLang="ja-JP" sz="3200" dirty="0" smtClean="0"/>
          </a:p>
          <a:p>
            <a:pPr marL="342900" indent="-342900">
              <a:buFont typeface="Wingdings" pitchFamily="2" charset="2"/>
              <a:buNone/>
            </a:pPr>
            <a:r>
              <a:rPr lang="ja-JP" altLang="en-US" sz="3200" dirty="0" smtClean="0"/>
              <a:t>　　　疲労感、痛み、熱さに対する鈍感さ</a:t>
            </a:r>
            <a:endParaRPr lang="en-US" altLang="ja-JP" sz="3200" dirty="0" smtClean="0"/>
          </a:p>
          <a:p>
            <a:pPr marL="342900" indent="-342900">
              <a:buFont typeface="Wingdings" pitchFamily="2" charset="2"/>
              <a:buNone/>
            </a:pPr>
            <a:endParaRPr lang="ja-JP" altLang="en-US" sz="3200" dirty="0" smtClean="0"/>
          </a:p>
          <a:p>
            <a:pPr marL="342900" indent="-342900">
              <a:buFont typeface="Wingdings" pitchFamily="2" charset="2"/>
              <a:buNone/>
            </a:pPr>
            <a:r>
              <a:rPr lang="ja-JP" altLang="en-US" sz="3200" dirty="0" smtClean="0"/>
              <a:t>　　　胃腸のなか</a:t>
            </a:r>
            <a:r>
              <a:rPr lang="ja-JP" altLang="en-US" sz="3200" dirty="0" err="1" smtClean="0"/>
              <a:t>み</a:t>
            </a:r>
            <a:r>
              <a:rPr lang="ja-JP" altLang="en-US" sz="3200" dirty="0" smtClean="0"/>
              <a:t>（食物・便）に対する異物感</a:t>
            </a:r>
            <a:endParaRPr lang="en-US" altLang="ja-JP" sz="3200" dirty="0" smtClean="0"/>
          </a:p>
          <a:p>
            <a:pPr marL="342900" indent="-342900">
              <a:buFont typeface="Wingdings" pitchFamily="2" charset="2"/>
              <a:buNone/>
            </a:pPr>
            <a:r>
              <a:rPr lang="ja-JP" altLang="en-US" sz="3200" dirty="0" smtClean="0"/>
              <a:t>　　　</a:t>
            </a:r>
            <a:r>
              <a:rPr lang="ja-JP" altLang="en-US" sz="2800" i="1" dirty="0" smtClean="0">
                <a:solidFill>
                  <a:srgbClr val="FF0000"/>
                </a:solidFill>
              </a:rPr>
              <a:t>⇒お腹にものを入れておいておく練習が大事！</a:t>
            </a:r>
          </a:p>
          <a:p>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18864" y="620688"/>
            <a:ext cx="8229600" cy="708688"/>
          </a:xfrm>
        </p:spPr>
        <p:txBody>
          <a:bodyPr>
            <a:normAutofit fontScale="90000"/>
          </a:bodyPr>
          <a:lstStyle/>
          <a:p>
            <a:r>
              <a:rPr lang="ja-JP" altLang="en-US" dirty="0" smtClean="0"/>
              <a:t>普通のダイエッ トとの違い</a:t>
            </a:r>
            <a:endParaRPr kumimoji="1" lang="ja-JP" altLang="en-US" dirty="0"/>
          </a:p>
        </p:txBody>
      </p:sp>
      <p:sp>
        <p:nvSpPr>
          <p:cNvPr id="3" name="コンテンツ プレースホルダ 2"/>
          <p:cNvSpPr>
            <a:spLocks noGrp="1"/>
          </p:cNvSpPr>
          <p:nvPr>
            <p:ph idx="1"/>
          </p:nvPr>
        </p:nvSpPr>
        <p:spPr>
          <a:xfrm>
            <a:off x="518864" y="1772816"/>
            <a:ext cx="8229600" cy="4994528"/>
          </a:xfrm>
        </p:spPr>
        <p:txBody>
          <a:bodyPr>
            <a:normAutofit/>
          </a:bodyPr>
          <a:lstStyle/>
          <a:p>
            <a:r>
              <a:rPr lang="ja-JP" altLang="en-US" sz="2800" dirty="0" smtClean="0"/>
              <a:t>ダイエットしていることを認めようとしない。</a:t>
            </a:r>
          </a:p>
          <a:p>
            <a:r>
              <a:rPr lang="ja-JP" altLang="en-US" sz="2800" dirty="0" smtClean="0"/>
              <a:t>体重が減っていることを隠そうとする。</a:t>
            </a:r>
            <a:endParaRPr lang="en-US" altLang="ja-JP" sz="2800" dirty="0" smtClean="0"/>
          </a:p>
          <a:p>
            <a:pPr lvl="0"/>
            <a:r>
              <a:rPr lang="ja-JP" altLang="en-US" sz="2800" dirty="0" smtClean="0"/>
              <a:t>食べ物のことばかり考える。</a:t>
            </a:r>
            <a:endParaRPr lang="ja-JP" altLang="ja-JP" sz="2800" dirty="0" smtClean="0"/>
          </a:p>
          <a:p>
            <a:r>
              <a:rPr lang="ja-JP" altLang="en-US" sz="2800" dirty="0" smtClean="0"/>
              <a:t>周囲の人より少なく食べようとする。他の人と一緒に食べようとしない。</a:t>
            </a:r>
            <a:endParaRPr lang="en-US" altLang="ja-JP" sz="2800" dirty="0" smtClean="0"/>
          </a:p>
          <a:p>
            <a:pPr lvl="0"/>
            <a:r>
              <a:rPr lang="ja-JP" altLang="en-US" sz="2800" dirty="0" smtClean="0"/>
              <a:t>食</a:t>
            </a:r>
            <a:r>
              <a:rPr lang="ja-JP" altLang="ja-JP" sz="2800" dirty="0" smtClean="0"/>
              <a:t>行動が強迫的、儀式的になる</a:t>
            </a:r>
            <a:r>
              <a:rPr lang="ja-JP" altLang="en-US" sz="2800" dirty="0" smtClean="0"/>
              <a:t>。</a:t>
            </a:r>
            <a:endParaRPr lang="ja-JP" altLang="ja-JP" sz="2800" dirty="0" smtClean="0"/>
          </a:p>
          <a:p>
            <a:pPr lvl="0"/>
            <a:r>
              <a:rPr lang="ja-JP" altLang="ja-JP" sz="2800" dirty="0" smtClean="0"/>
              <a:t>食事</a:t>
            </a:r>
            <a:r>
              <a:rPr lang="ja-JP" altLang="en-US" sz="2800" dirty="0" smtClean="0"/>
              <a:t>中</a:t>
            </a:r>
            <a:r>
              <a:rPr lang="ja-JP" altLang="ja-JP" sz="2800" dirty="0" smtClean="0"/>
              <a:t>や食後、頻回にトイレに行く。</a:t>
            </a:r>
          </a:p>
          <a:p>
            <a:pPr lvl="0"/>
            <a:r>
              <a:rPr lang="ja-JP" altLang="ja-JP" sz="2800" dirty="0" smtClean="0"/>
              <a:t>極端にきつい、激しい運動を始める</a:t>
            </a:r>
            <a:r>
              <a:rPr lang="ja-JP" altLang="en-US" sz="2800" dirty="0" smtClean="0"/>
              <a:t>。</a:t>
            </a:r>
            <a:endParaRPr kumimoji="1" lang="ja-JP" alt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530352" y="1316736"/>
            <a:ext cx="8002088" cy="1362456"/>
          </a:xfrm>
        </p:spPr>
        <p:txBody>
          <a:bodyPr/>
          <a:lstStyle/>
          <a:p>
            <a:r>
              <a:rPr lang="ja-JP" altLang="en-US" dirty="0" smtClean="0"/>
              <a:t>摂食障害は</a:t>
            </a:r>
            <a:r>
              <a:rPr lang="en-US" altLang="ja-JP" dirty="0" smtClean="0"/>
              <a:t/>
            </a:r>
            <a:br>
              <a:rPr lang="en-US" altLang="ja-JP" dirty="0" smtClean="0"/>
            </a:br>
            <a:r>
              <a:rPr lang="ja-JP" altLang="en-US" dirty="0" smtClean="0"/>
              <a:t>どのようにして起こるのか</a:t>
            </a:r>
            <a:endParaRPr kumimoji="1" lang="ja-JP" altLang="en-US" dirty="0"/>
          </a:p>
        </p:txBody>
      </p:sp>
      <p:sp>
        <p:nvSpPr>
          <p:cNvPr id="5" name="テキスト プレースホルダ 4"/>
          <p:cNvSpPr>
            <a:spLocks noGrp="1"/>
          </p:cNvSpPr>
          <p:nvPr>
            <p:ph type="body" idx="1"/>
          </p:nvPr>
        </p:nvSpPr>
        <p:spPr/>
        <p:txBody>
          <a:bodyPr/>
          <a:lstStyle/>
          <a:p>
            <a:endParaRPr kumimoji="1"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この教室の目的</a:t>
            </a:r>
            <a:endParaRPr kumimoji="1" lang="ja-JP" altLang="en-US" dirty="0"/>
          </a:p>
        </p:txBody>
      </p:sp>
      <p:sp>
        <p:nvSpPr>
          <p:cNvPr id="3" name="コンテンツ プレースホルダ 2"/>
          <p:cNvSpPr>
            <a:spLocks noGrp="1"/>
          </p:cNvSpPr>
          <p:nvPr>
            <p:ph idx="1"/>
          </p:nvPr>
        </p:nvSpPr>
        <p:spPr>
          <a:xfrm>
            <a:off x="395536" y="2178888"/>
            <a:ext cx="8229600" cy="4922520"/>
          </a:xfrm>
        </p:spPr>
        <p:txBody>
          <a:bodyPr/>
          <a:lstStyle/>
          <a:p>
            <a:r>
              <a:rPr lang="ja-JP" altLang="en-US" sz="3600" dirty="0" smtClean="0"/>
              <a:t> 「それができるのはあなたひとり。</a:t>
            </a:r>
            <a:r>
              <a:rPr lang="en-US" altLang="ja-JP" sz="3600" dirty="0" smtClean="0"/>
              <a:t/>
            </a:r>
            <a:br>
              <a:rPr lang="en-US" altLang="ja-JP" sz="3600" dirty="0" smtClean="0"/>
            </a:br>
            <a:r>
              <a:rPr lang="ja-JP" altLang="en-US" sz="3600" dirty="0" smtClean="0"/>
              <a:t>                     でも、ひとりではできない。」</a:t>
            </a:r>
            <a:r>
              <a:rPr lang="en-US" altLang="ja-JP" sz="3600" dirty="0" smtClean="0"/>
              <a:t/>
            </a:r>
            <a:br>
              <a:rPr lang="en-US" altLang="ja-JP" sz="3600" dirty="0" smtClean="0"/>
            </a:br>
            <a:endParaRPr lang="en-US" altLang="ja-JP" sz="3600" dirty="0" smtClean="0"/>
          </a:p>
          <a:p>
            <a:pPr lvl="1"/>
            <a:r>
              <a:rPr lang="ja-JP" altLang="en-US" dirty="0" smtClean="0"/>
              <a:t> </a:t>
            </a:r>
            <a:r>
              <a:rPr lang="ja-JP" altLang="en-US" sz="2800" dirty="0" smtClean="0"/>
              <a:t>摂食障害の治療には本人が「変わろう」と思うことが必要。しかし、本人ひとりだけでは変わることはできない。</a:t>
            </a:r>
            <a:endParaRPr lang="en-US" altLang="ja-JP" sz="2800" dirty="0" smtClean="0"/>
          </a:p>
          <a:p>
            <a:pPr lvl="1"/>
            <a:r>
              <a:rPr lang="ja-JP" altLang="en-US" sz="2800" dirty="0" smtClean="0"/>
              <a:t>この教室の目的は、ケアにあたる家族が知識・理解を共有することにより、病気によりよく取り組むことができるようになること。</a:t>
            </a:r>
            <a:endParaRPr kumimoji="1" lang="ja-JP" altLang="en-US"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AutoShape 3"/>
          <p:cNvSpPr>
            <a:spLocks noChangeArrowheads="1"/>
          </p:cNvSpPr>
          <p:nvPr/>
        </p:nvSpPr>
        <p:spPr bwMode="auto">
          <a:xfrm>
            <a:off x="1509316" y="2783532"/>
            <a:ext cx="1727200" cy="2443708"/>
          </a:xfrm>
          <a:prstGeom prst="upArrowCallout">
            <a:avLst>
              <a:gd name="adj1" fmla="val 13731"/>
              <a:gd name="adj2" fmla="val 13807"/>
              <a:gd name="adj3" fmla="val 18854"/>
              <a:gd name="adj4" fmla="val 52829"/>
            </a:avLst>
          </a:prstGeom>
          <a:solidFill>
            <a:srgbClr val="CCFFFF"/>
          </a:solidFill>
          <a:ln w="9525" algn="ctr">
            <a:solidFill>
              <a:schemeClr val="tx1"/>
            </a:solidFill>
            <a:miter lim="800000"/>
            <a:headEnd/>
            <a:tailEnd/>
          </a:ln>
        </p:spPr>
        <p:txBody>
          <a:bodyPr wrap="none" anchor="ctr"/>
          <a:lstStyle/>
          <a:p>
            <a:pPr algn="ctr"/>
            <a:endParaRPr lang="ja-JP" altLang="ja-JP">
              <a:latin typeface="Arial" charset="0"/>
            </a:endParaRPr>
          </a:p>
        </p:txBody>
      </p:sp>
      <p:sp>
        <p:nvSpPr>
          <p:cNvPr id="34821" name="AutoShape 5"/>
          <p:cNvSpPr>
            <a:spLocks noChangeArrowheads="1"/>
          </p:cNvSpPr>
          <p:nvPr/>
        </p:nvSpPr>
        <p:spPr bwMode="auto">
          <a:xfrm>
            <a:off x="6851253" y="1918345"/>
            <a:ext cx="2087563" cy="1152525"/>
          </a:xfrm>
          <a:prstGeom prst="star24">
            <a:avLst>
              <a:gd name="adj" fmla="val 37500"/>
            </a:avLst>
          </a:prstGeom>
          <a:solidFill>
            <a:srgbClr val="FF6600"/>
          </a:solidFill>
          <a:ln w="9525" algn="ctr">
            <a:solidFill>
              <a:schemeClr val="tx1"/>
            </a:solidFill>
            <a:miter lim="800000"/>
            <a:headEnd/>
            <a:tailEnd/>
          </a:ln>
        </p:spPr>
        <p:txBody>
          <a:bodyPr wrap="none" anchor="ctr"/>
          <a:lstStyle/>
          <a:p>
            <a:pPr algn="ctr"/>
            <a:r>
              <a:rPr lang="ja-JP" altLang="en-US">
                <a:latin typeface="Arial" charset="0"/>
              </a:rPr>
              <a:t>摂食障害</a:t>
            </a:r>
          </a:p>
        </p:txBody>
      </p:sp>
      <p:sp>
        <p:nvSpPr>
          <p:cNvPr id="34822" name="AutoShape 6"/>
          <p:cNvSpPr>
            <a:spLocks noChangeArrowheads="1"/>
          </p:cNvSpPr>
          <p:nvPr/>
        </p:nvSpPr>
        <p:spPr bwMode="auto">
          <a:xfrm>
            <a:off x="3358753" y="2781944"/>
            <a:ext cx="2151063" cy="2445295"/>
          </a:xfrm>
          <a:prstGeom prst="upArrowCallout">
            <a:avLst>
              <a:gd name="adj1" fmla="val 10900"/>
              <a:gd name="adj2" fmla="val 10696"/>
              <a:gd name="adj3" fmla="val 15806"/>
              <a:gd name="adj4" fmla="val 53019"/>
            </a:avLst>
          </a:prstGeom>
          <a:solidFill>
            <a:srgbClr val="CCFFFF"/>
          </a:solidFill>
          <a:ln w="9525" algn="ctr">
            <a:solidFill>
              <a:schemeClr val="tx1"/>
            </a:solidFill>
            <a:miter lim="800000"/>
            <a:headEnd/>
            <a:tailEnd/>
          </a:ln>
        </p:spPr>
        <p:txBody>
          <a:bodyPr wrap="none" anchor="ctr"/>
          <a:lstStyle/>
          <a:p>
            <a:pPr algn="ctr"/>
            <a:endParaRPr lang="ja-JP" altLang="ja-JP">
              <a:latin typeface="Arial" charset="0"/>
            </a:endParaRPr>
          </a:p>
        </p:txBody>
      </p:sp>
      <p:sp>
        <p:nvSpPr>
          <p:cNvPr id="34823" name="AutoShape 7"/>
          <p:cNvSpPr>
            <a:spLocks noChangeArrowheads="1"/>
          </p:cNvSpPr>
          <p:nvPr/>
        </p:nvSpPr>
        <p:spPr bwMode="auto">
          <a:xfrm>
            <a:off x="2638028" y="1989782"/>
            <a:ext cx="2233613" cy="1079500"/>
          </a:xfrm>
          <a:prstGeom prst="rightArrowCallout">
            <a:avLst>
              <a:gd name="adj1" fmla="val 19704"/>
              <a:gd name="adj2" fmla="val 23972"/>
              <a:gd name="adj3" fmla="val 37953"/>
              <a:gd name="adj4" fmla="val 67486"/>
            </a:avLst>
          </a:prstGeom>
          <a:solidFill>
            <a:schemeClr val="accent6"/>
          </a:solidFill>
          <a:ln w="9525" algn="ctr">
            <a:solidFill>
              <a:schemeClr val="tx1"/>
            </a:solidFill>
            <a:miter lim="800000"/>
            <a:headEnd/>
            <a:tailEnd/>
          </a:ln>
        </p:spPr>
        <p:txBody>
          <a:bodyPr wrap="none" anchor="ctr"/>
          <a:lstStyle/>
          <a:p>
            <a:pPr algn="ctr"/>
            <a:endParaRPr lang="ja-JP" altLang="ja-JP">
              <a:latin typeface="Arial" charset="0"/>
            </a:endParaRPr>
          </a:p>
        </p:txBody>
      </p:sp>
      <p:sp>
        <p:nvSpPr>
          <p:cNvPr id="34824" name="AutoShape 8"/>
          <p:cNvSpPr>
            <a:spLocks noChangeArrowheads="1"/>
          </p:cNvSpPr>
          <p:nvPr/>
        </p:nvSpPr>
        <p:spPr bwMode="auto">
          <a:xfrm>
            <a:off x="479028" y="1991370"/>
            <a:ext cx="2159000" cy="1006475"/>
          </a:xfrm>
          <a:prstGeom prst="rightArrowCallout">
            <a:avLst>
              <a:gd name="adj1" fmla="val 21139"/>
              <a:gd name="adj2" fmla="val 24921"/>
              <a:gd name="adj3" fmla="val 33597"/>
              <a:gd name="adj4" fmla="val 63750"/>
            </a:avLst>
          </a:prstGeom>
          <a:solidFill>
            <a:schemeClr val="accent6"/>
          </a:solidFill>
          <a:ln w="9525" algn="ctr">
            <a:solidFill>
              <a:schemeClr val="tx1"/>
            </a:solidFill>
            <a:miter lim="800000"/>
            <a:headEnd/>
            <a:tailEnd/>
          </a:ln>
        </p:spPr>
        <p:txBody>
          <a:bodyPr wrap="none" anchor="ctr"/>
          <a:lstStyle/>
          <a:p>
            <a:pPr algn="ctr"/>
            <a:endParaRPr lang="ja-JP" altLang="ja-JP">
              <a:latin typeface="Arial" charset="0"/>
            </a:endParaRPr>
          </a:p>
        </p:txBody>
      </p:sp>
      <p:sp>
        <p:nvSpPr>
          <p:cNvPr id="65543" name="Rectangle 9"/>
          <p:cNvSpPr>
            <a:spLocks noGrp="1" noChangeArrowheads="1"/>
          </p:cNvSpPr>
          <p:nvPr>
            <p:ph type="title" idx="4294967295"/>
          </p:nvPr>
        </p:nvSpPr>
        <p:spPr/>
        <p:txBody>
          <a:bodyPr anchor="ctr"/>
          <a:lstStyle/>
          <a:p>
            <a:r>
              <a:rPr lang="ja-JP" altLang="en-US" sz="3600" dirty="0"/>
              <a:t>摂食障害の要因</a:t>
            </a:r>
          </a:p>
        </p:txBody>
      </p:sp>
      <p:sp>
        <p:nvSpPr>
          <p:cNvPr id="34826" name="Text Box 10"/>
          <p:cNvSpPr txBox="1">
            <a:spLocks noChangeArrowheads="1"/>
          </p:cNvSpPr>
          <p:nvPr/>
        </p:nvSpPr>
        <p:spPr bwMode="auto">
          <a:xfrm>
            <a:off x="479028" y="2061220"/>
            <a:ext cx="1384300" cy="825500"/>
          </a:xfrm>
          <a:prstGeom prst="rect">
            <a:avLst/>
          </a:prstGeom>
          <a:noFill/>
          <a:ln w="9525" algn="ctr">
            <a:noFill/>
            <a:miter lim="800000"/>
            <a:headEnd/>
            <a:tailEnd/>
          </a:ln>
        </p:spPr>
        <p:txBody>
          <a:bodyPr wrap="none">
            <a:spAutoFit/>
          </a:bodyPr>
          <a:lstStyle/>
          <a:p>
            <a:pPr algn="ctr"/>
            <a:r>
              <a:rPr lang="ja-JP" altLang="en-US" sz="1600" dirty="0">
                <a:latin typeface="Impact" pitchFamily="34" charset="0"/>
              </a:rPr>
              <a:t>元来の素因</a:t>
            </a:r>
          </a:p>
          <a:p>
            <a:pPr algn="ctr"/>
            <a:r>
              <a:rPr lang="ja-JP" altLang="en-US" sz="1600" dirty="0">
                <a:latin typeface="Impact" pitchFamily="34" charset="0"/>
              </a:rPr>
              <a:t>（繊細な性格・</a:t>
            </a:r>
          </a:p>
          <a:p>
            <a:pPr algn="ctr"/>
            <a:r>
              <a:rPr lang="ja-JP" altLang="en-US" sz="1600" dirty="0">
                <a:latin typeface="Impact" pitchFamily="34" charset="0"/>
              </a:rPr>
              <a:t>　体質）</a:t>
            </a:r>
          </a:p>
        </p:txBody>
      </p:sp>
      <p:sp>
        <p:nvSpPr>
          <p:cNvPr id="34827" name="Text Box 11"/>
          <p:cNvSpPr txBox="1">
            <a:spLocks noChangeArrowheads="1"/>
          </p:cNvSpPr>
          <p:nvPr/>
        </p:nvSpPr>
        <p:spPr bwMode="auto">
          <a:xfrm>
            <a:off x="1772816" y="4363144"/>
            <a:ext cx="1223963" cy="366713"/>
          </a:xfrm>
          <a:prstGeom prst="rect">
            <a:avLst/>
          </a:prstGeom>
          <a:noFill/>
          <a:ln w="9525" algn="ctr">
            <a:noFill/>
            <a:miter lim="800000"/>
            <a:headEnd/>
            <a:tailEnd/>
          </a:ln>
        </p:spPr>
        <p:txBody>
          <a:bodyPr>
            <a:spAutoFit/>
          </a:bodyPr>
          <a:lstStyle/>
          <a:p>
            <a:pPr algn="ctr"/>
            <a:r>
              <a:rPr lang="ja-JP" altLang="en-US" dirty="0">
                <a:latin typeface="Impact" pitchFamily="34" charset="0"/>
              </a:rPr>
              <a:t>生育環境</a:t>
            </a:r>
          </a:p>
        </p:txBody>
      </p:sp>
      <p:sp>
        <p:nvSpPr>
          <p:cNvPr id="34828" name="Text Box 12"/>
          <p:cNvSpPr txBox="1">
            <a:spLocks noChangeArrowheads="1"/>
          </p:cNvSpPr>
          <p:nvPr/>
        </p:nvSpPr>
        <p:spPr bwMode="auto">
          <a:xfrm>
            <a:off x="2492896" y="2202904"/>
            <a:ext cx="1800225" cy="584775"/>
          </a:xfrm>
          <a:prstGeom prst="rect">
            <a:avLst/>
          </a:prstGeom>
          <a:noFill/>
          <a:ln w="9525" algn="ctr">
            <a:noFill/>
            <a:miter lim="800000"/>
            <a:headEnd/>
            <a:tailEnd/>
          </a:ln>
        </p:spPr>
        <p:txBody>
          <a:bodyPr>
            <a:spAutoFit/>
          </a:bodyPr>
          <a:lstStyle/>
          <a:p>
            <a:pPr algn="ctr"/>
            <a:r>
              <a:rPr lang="ja-JP" altLang="en-US" sz="1600" dirty="0" smtClean="0">
                <a:latin typeface="Impact" pitchFamily="34" charset="0"/>
              </a:rPr>
              <a:t>自信のもてない</a:t>
            </a:r>
            <a:endParaRPr lang="en-US" altLang="ja-JP" sz="1600" dirty="0" smtClean="0">
              <a:latin typeface="Impact" pitchFamily="34" charset="0"/>
            </a:endParaRPr>
          </a:p>
          <a:p>
            <a:pPr algn="ctr"/>
            <a:r>
              <a:rPr lang="ja-JP" altLang="en-US" sz="1600" dirty="0" smtClean="0">
                <a:latin typeface="Impact" pitchFamily="34" charset="0"/>
              </a:rPr>
              <a:t>パーソナリティ</a:t>
            </a:r>
            <a:endParaRPr lang="ja-JP" altLang="en-US" sz="1600" dirty="0">
              <a:latin typeface="Impact" pitchFamily="34" charset="0"/>
            </a:endParaRPr>
          </a:p>
        </p:txBody>
      </p:sp>
      <p:sp>
        <p:nvSpPr>
          <p:cNvPr id="34829" name="Text Box 13"/>
          <p:cNvSpPr txBox="1">
            <a:spLocks noChangeArrowheads="1"/>
          </p:cNvSpPr>
          <p:nvPr/>
        </p:nvSpPr>
        <p:spPr bwMode="auto">
          <a:xfrm>
            <a:off x="3284984" y="4147120"/>
            <a:ext cx="2286000" cy="830997"/>
          </a:xfrm>
          <a:prstGeom prst="rect">
            <a:avLst/>
          </a:prstGeom>
          <a:noFill/>
          <a:ln w="9525" algn="ctr">
            <a:noFill/>
            <a:miter lim="800000"/>
            <a:headEnd/>
            <a:tailEnd/>
          </a:ln>
        </p:spPr>
        <p:txBody>
          <a:bodyPr wrap="square">
            <a:spAutoFit/>
          </a:bodyPr>
          <a:lstStyle/>
          <a:p>
            <a:pPr algn="ctr"/>
            <a:r>
              <a:rPr lang="ja-JP" altLang="en-US" sz="1600" dirty="0" smtClean="0">
                <a:latin typeface="Impact" pitchFamily="34" charset="0"/>
              </a:rPr>
              <a:t>きっかけ</a:t>
            </a:r>
            <a:endParaRPr lang="en-US" altLang="ja-JP" sz="1600" dirty="0" smtClean="0">
              <a:latin typeface="Impact" pitchFamily="34" charset="0"/>
            </a:endParaRPr>
          </a:p>
          <a:p>
            <a:pPr algn="ctr"/>
            <a:r>
              <a:rPr lang="ja-JP" altLang="en-US" sz="1600" dirty="0" smtClean="0">
                <a:latin typeface="Impact" pitchFamily="34" charset="0"/>
              </a:rPr>
              <a:t>（</a:t>
            </a:r>
            <a:r>
              <a:rPr lang="ja-JP" altLang="en-US" sz="1600" dirty="0">
                <a:latin typeface="Impact" pitchFamily="34" charset="0"/>
              </a:rPr>
              <a:t>ダイエット・学業不振・</a:t>
            </a:r>
          </a:p>
          <a:p>
            <a:pPr algn="ctr"/>
            <a:r>
              <a:rPr lang="ja-JP" altLang="en-US" sz="1600" dirty="0">
                <a:latin typeface="Impact" pitchFamily="34" charset="0"/>
              </a:rPr>
              <a:t>　外傷体験、など）</a:t>
            </a:r>
          </a:p>
        </p:txBody>
      </p:sp>
      <p:sp>
        <p:nvSpPr>
          <p:cNvPr id="65548" name="Text Box 15"/>
          <p:cNvSpPr txBox="1">
            <a:spLocks noChangeArrowheads="1"/>
          </p:cNvSpPr>
          <p:nvPr/>
        </p:nvSpPr>
        <p:spPr bwMode="auto">
          <a:xfrm>
            <a:off x="0" y="5445125"/>
            <a:ext cx="184150" cy="457200"/>
          </a:xfrm>
          <a:prstGeom prst="rect">
            <a:avLst/>
          </a:prstGeom>
          <a:noFill/>
          <a:ln w="9525" algn="ctr">
            <a:noFill/>
            <a:miter lim="800000"/>
            <a:headEnd/>
            <a:tailEnd/>
          </a:ln>
        </p:spPr>
        <p:txBody>
          <a:bodyPr wrap="none">
            <a:spAutoFit/>
          </a:bodyPr>
          <a:lstStyle/>
          <a:p>
            <a:pPr algn="ctr"/>
            <a:endParaRPr lang="ja-JP" altLang="ja-JP" sz="2400">
              <a:latin typeface="Impact" pitchFamily="34" charset="0"/>
            </a:endParaRPr>
          </a:p>
        </p:txBody>
      </p:sp>
      <p:sp>
        <p:nvSpPr>
          <p:cNvPr id="34834" name="Text Box 18"/>
          <p:cNvSpPr txBox="1">
            <a:spLocks noChangeArrowheads="1"/>
          </p:cNvSpPr>
          <p:nvPr/>
        </p:nvSpPr>
        <p:spPr bwMode="auto">
          <a:xfrm>
            <a:off x="476672" y="2994992"/>
            <a:ext cx="648072" cy="646331"/>
          </a:xfrm>
          <a:prstGeom prst="rect">
            <a:avLst/>
          </a:prstGeom>
          <a:noFill/>
          <a:ln w="9525" algn="ctr">
            <a:noFill/>
            <a:miter lim="800000"/>
            <a:headEnd/>
            <a:tailEnd/>
          </a:ln>
        </p:spPr>
        <p:txBody>
          <a:bodyPr wrap="square">
            <a:spAutoFit/>
          </a:bodyPr>
          <a:lstStyle/>
          <a:p>
            <a:pPr marL="342900" indent="-342900" algn="ctr">
              <a:spcBef>
                <a:spcPct val="20000"/>
              </a:spcBef>
              <a:buClr>
                <a:schemeClr val="folHlink"/>
              </a:buClr>
              <a:buSzPct val="60000"/>
              <a:buFont typeface="Wingdings" pitchFamily="2" charset="2"/>
              <a:buNone/>
            </a:pPr>
            <a:r>
              <a:rPr lang="ja-JP" altLang="en-US" sz="3600" i="1" dirty="0">
                <a:solidFill>
                  <a:srgbClr val="FF0000"/>
                </a:solidFill>
                <a:latin typeface="Tahoma" pitchFamily="34" charset="0"/>
              </a:rPr>
              <a:t>？</a:t>
            </a:r>
          </a:p>
        </p:txBody>
      </p:sp>
      <p:sp>
        <p:nvSpPr>
          <p:cNvPr id="34837" name="AutoShape 21"/>
          <p:cNvSpPr>
            <a:spLocks noChangeArrowheads="1"/>
          </p:cNvSpPr>
          <p:nvPr/>
        </p:nvSpPr>
        <p:spPr bwMode="auto">
          <a:xfrm>
            <a:off x="4943078" y="1989782"/>
            <a:ext cx="1871663" cy="936625"/>
          </a:xfrm>
          <a:prstGeom prst="rightArrowCallout">
            <a:avLst>
              <a:gd name="adj1" fmla="val 25000"/>
              <a:gd name="adj2" fmla="val 25000"/>
              <a:gd name="adj3" fmla="val 33305"/>
              <a:gd name="adj4" fmla="val 66667"/>
            </a:avLst>
          </a:prstGeom>
          <a:solidFill>
            <a:schemeClr val="accent6"/>
          </a:solidFill>
          <a:ln w="9525">
            <a:solidFill>
              <a:schemeClr val="tx1"/>
            </a:solidFill>
            <a:miter lim="800000"/>
            <a:headEnd/>
            <a:tailEnd/>
          </a:ln>
        </p:spPr>
        <p:txBody>
          <a:bodyPr wrap="none" anchor="ctr"/>
          <a:lstStyle/>
          <a:p>
            <a:pPr algn="ctr"/>
            <a:r>
              <a:rPr lang="ja-JP" altLang="en-US">
                <a:latin typeface="Arial" charset="0"/>
              </a:rPr>
              <a:t>食行動異常</a:t>
            </a:r>
          </a:p>
        </p:txBody>
      </p:sp>
      <p:sp>
        <p:nvSpPr>
          <p:cNvPr id="34841" name="AutoShape 25"/>
          <p:cNvSpPr>
            <a:spLocks noChangeArrowheads="1"/>
          </p:cNvSpPr>
          <p:nvPr/>
        </p:nvSpPr>
        <p:spPr bwMode="auto">
          <a:xfrm>
            <a:off x="5724128" y="2708920"/>
            <a:ext cx="1857375" cy="2518320"/>
          </a:xfrm>
          <a:prstGeom prst="upArrowCallout">
            <a:avLst>
              <a:gd name="adj1" fmla="val 13823"/>
              <a:gd name="adj2" fmla="val 13241"/>
              <a:gd name="adj3" fmla="val 17741"/>
              <a:gd name="adj4" fmla="val 50093"/>
            </a:avLst>
          </a:prstGeom>
          <a:solidFill>
            <a:srgbClr val="CCFFFF"/>
          </a:solidFill>
          <a:ln w="9525">
            <a:solidFill>
              <a:schemeClr val="tx1"/>
            </a:solidFill>
            <a:miter lim="800000"/>
            <a:headEnd/>
            <a:tailEnd/>
          </a:ln>
        </p:spPr>
        <p:txBody>
          <a:bodyPr wrap="none" anchor="ctr"/>
          <a:lstStyle/>
          <a:p>
            <a:pPr algn="ctr"/>
            <a:r>
              <a:rPr lang="ja-JP" altLang="en-US" dirty="0" smtClean="0">
                <a:latin typeface="Arial" charset="0"/>
              </a:rPr>
              <a:t>長引く要因</a:t>
            </a:r>
            <a:endParaRPr lang="ja-JP" altLang="en-US" dirty="0">
              <a:latin typeface="Arial" charset="0"/>
            </a:endParaRPr>
          </a:p>
          <a:p>
            <a:pPr algn="ctr"/>
            <a:r>
              <a:rPr lang="ja-JP" altLang="en-US" dirty="0">
                <a:latin typeface="Arial" charset="0"/>
              </a:rPr>
              <a:t>→　習慣化</a:t>
            </a:r>
          </a:p>
        </p:txBody>
      </p:sp>
      <p:sp>
        <p:nvSpPr>
          <p:cNvPr id="17" name="テキスト ボックス 16"/>
          <p:cNvSpPr txBox="1"/>
          <p:nvPr/>
        </p:nvSpPr>
        <p:spPr>
          <a:xfrm>
            <a:off x="1691680" y="5733256"/>
            <a:ext cx="5884944" cy="523220"/>
          </a:xfrm>
          <a:prstGeom prst="rect">
            <a:avLst/>
          </a:prstGeom>
          <a:noFill/>
        </p:spPr>
        <p:txBody>
          <a:bodyPr wrap="none" rtlCol="0">
            <a:spAutoFit/>
          </a:bodyPr>
          <a:lstStyle/>
          <a:p>
            <a:r>
              <a:rPr kumimoji="1" lang="ja-JP" altLang="en-US" sz="2800" dirty="0" smtClean="0"/>
              <a:t>＝　いくつもの要因がからみあっている</a:t>
            </a:r>
            <a:endParaRPr kumimoji="1" lang="ja-JP"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4824"/>
                                        </p:tgtEl>
                                        <p:attrNameLst>
                                          <p:attrName>style.visibility</p:attrName>
                                        </p:attrNameLst>
                                      </p:cBhvr>
                                      <p:to>
                                        <p:strVal val="visible"/>
                                      </p:to>
                                    </p:set>
                                    <p:animEffect transition="in" filter="dissolve">
                                      <p:cBhvr>
                                        <p:cTn id="7" dur="500"/>
                                        <p:tgtEl>
                                          <p:spTgt spid="3482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4826"/>
                                        </p:tgtEl>
                                        <p:attrNameLst>
                                          <p:attrName>style.visibility</p:attrName>
                                        </p:attrNameLst>
                                      </p:cBhvr>
                                      <p:to>
                                        <p:strVal val="visible"/>
                                      </p:to>
                                    </p:set>
                                    <p:animEffect transition="in" filter="dissolve">
                                      <p:cBhvr>
                                        <p:cTn id="10" dur="500"/>
                                        <p:tgtEl>
                                          <p:spTgt spid="34826"/>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4834"/>
                                        </p:tgtEl>
                                        <p:attrNameLst>
                                          <p:attrName>style.visibility</p:attrName>
                                        </p:attrNameLst>
                                      </p:cBhvr>
                                      <p:to>
                                        <p:strVal val="visible"/>
                                      </p:to>
                                    </p:set>
                                    <p:animEffect transition="in" filter="dissolve">
                                      <p:cBhvr>
                                        <p:cTn id="15" dur="500"/>
                                        <p:tgtEl>
                                          <p:spTgt spid="34834"/>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4819"/>
                                        </p:tgtEl>
                                        <p:attrNameLst>
                                          <p:attrName>style.visibility</p:attrName>
                                        </p:attrNameLst>
                                      </p:cBhvr>
                                      <p:to>
                                        <p:strVal val="visible"/>
                                      </p:to>
                                    </p:set>
                                    <p:animEffect transition="in" filter="dissolve">
                                      <p:cBhvr>
                                        <p:cTn id="20" dur="500"/>
                                        <p:tgtEl>
                                          <p:spTgt spid="34819"/>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34827"/>
                                        </p:tgtEl>
                                        <p:attrNameLst>
                                          <p:attrName>style.visibility</p:attrName>
                                        </p:attrNameLst>
                                      </p:cBhvr>
                                      <p:to>
                                        <p:strVal val="visible"/>
                                      </p:to>
                                    </p:set>
                                    <p:animEffect transition="in" filter="dissolve">
                                      <p:cBhvr>
                                        <p:cTn id="23" dur="500"/>
                                        <p:tgtEl>
                                          <p:spTgt spid="34827"/>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34823"/>
                                        </p:tgtEl>
                                        <p:attrNameLst>
                                          <p:attrName>style.visibility</p:attrName>
                                        </p:attrNameLst>
                                      </p:cBhvr>
                                      <p:to>
                                        <p:strVal val="visible"/>
                                      </p:to>
                                    </p:set>
                                    <p:animEffect transition="in" filter="dissolve">
                                      <p:cBhvr>
                                        <p:cTn id="26" dur="500"/>
                                        <p:tgtEl>
                                          <p:spTgt spid="34823"/>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34828"/>
                                        </p:tgtEl>
                                        <p:attrNameLst>
                                          <p:attrName>style.visibility</p:attrName>
                                        </p:attrNameLst>
                                      </p:cBhvr>
                                      <p:to>
                                        <p:strVal val="visible"/>
                                      </p:to>
                                    </p:set>
                                    <p:animEffect transition="in" filter="dissolve">
                                      <p:cBhvr>
                                        <p:cTn id="29" dur="500"/>
                                        <p:tgtEl>
                                          <p:spTgt spid="34828"/>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34822"/>
                                        </p:tgtEl>
                                        <p:attrNameLst>
                                          <p:attrName>style.visibility</p:attrName>
                                        </p:attrNameLst>
                                      </p:cBhvr>
                                      <p:to>
                                        <p:strVal val="visible"/>
                                      </p:to>
                                    </p:set>
                                    <p:animEffect transition="in" filter="dissolve">
                                      <p:cBhvr>
                                        <p:cTn id="34" dur="500"/>
                                        <p:tgtEl>
                                          <p:spTgt spid="34822"/>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34829"/>
                                        </p:tgtEl>
                                        <p:attrNameLst>
                                          <p:attrName>style.visibility</p:attrName>
                                        </p:attrNameLst>
                                      </p:cBhvr>
                                      <p:to>
                                        <p:strVal val="visible"/>
                                      </p:to>
                                    </p:set>
                                    <p:animEffect transition="in" filter="dissolve">
                                      <p:cBhvr>
                                        <p:cTn id="37" dur="500"/>
                                        <p:tgtEl>
                                          <p:spTgt spid="34829"/>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34837"/>
                                        </p:tgtEl>
                                        <p:attrNameLst>
                                          <p:attrName>style.visibility</p:attrName>
                                        </p:attrNameLst>
                                      </p:cBhvr>
                                      <p:to>
                                        <p:strVal val="visible"/>
                                      </p:to>
                                    </p:set>
                                    <p:animEffect transition="in" filter="dissolve">
                                      <p:cBhvr>
                                        <p:cTn id="40" dur="500"/>
                                        <p:tgtEl>
                                          <p:spTgt spid="34837"/>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34841"/>
                                        </p:tgtEl>
                                        <p:attrNameLst>
                                          <p:attrName>style.visibility</p:attrName>
                                        </p:attrNameLst>
                                      </p:cBhvr>
                                      <p:to>
                                        <p:strVal val="visible"/>
                                      </p:to>
                                    </p:set>
                                    <p:animEffect transition="in" filter="dissolve">
                                      <p:cBhvr>
                                        <p:cTn id="45" dur="500"/>
                                        <p:tgtEl>
                                          <p:spTgt spid="34841"/>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34821"/>
                                        </p:tgtEl>
                                        <p:attrNameLst>
                                          <p:attrName>style.visibility</p:attrName>
                                        </p:attrNameLst>
                                      </p:cBhvr>
                                      <p:to>
                                        <p:strVal val="visible"/>
                                      </p:to>
                                    </p:set>
                                    <p:animEffect transition="in" filter="dissolve">
                                      <p:cBhvr>
                                        <p:cTn id="48" dur="500"/>
                                        <p:tgtEl>
                                          <p:spTgt spid="348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animBg="1"/>
      <p:bldP spid="34821" grpId="0" animBg="1"/>
      <p:bldP spid="34822" grpId="0" animBg="1"/>
      <p:bldP spid="34823" grpId="0" animBg="1"/>
      <p:bldP spid="34824" grpId="0" animBg="1"/>
      <p:bldP spid="34826" grpId="0"/>
      <p:bldP spid="34827" grpId="0"/>
      <p:bldP spid="34828" grpId="0"/>
      <p:bldP spid="34829" grpId="0"/>
      <p:bldP spid="34834" grpId="0"/>
      <p:bldP spid="34837" grpId="0" animBg="1"/>
      <p:bldP spid="3484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484784"/>
            <a:ext cx="8229600" cy="5373216"/>
          </a:xfrm>
        </p:spPr>
        <p:txBody>
          <a:bodyPr>
            <a:normAutofit/>
          </a:bodyPr>
          <a:lstStyle/>
          <a:p>
            <a:r>
              <a:rPr lang="ja-JP" altLang="ja-JP" sz="2800" dirty="0" smtClean="0"/>
              <a:t>「摂食障害は頑固な性格が</a:t>
            </a:r>
            <a:r>
              <a:rPr lang="ja-JP" altLang="en-US" sz="2800" dirty="0" smtClean="0"/>
              <a:t>すべての</a:t>
            </a:r>
            <a:r>
              <a:rPr lang="ja-JP" altLang="ja-JP" sz="2800" dirty="0" smtClean="0"/>
              <a:t>原因</a:t>
            </a:r>
            <a:r>
              <a:rPr lang="ja-JP" altLang="en-US" sz="2800" dirty="0" smtClean="0"/>
              <a:t>」は</a:t>
            </a:r>
            <a:r>
              <a:rPr lang="ja-JP" altLang="ja-JP" sz="2800" dirty="0" smtClean="0"/>
              <a:t>誤解</a:t>
            </a:r>
          </a:p>
          <a:p>
            <a:r>
              <a:rPr lang="ja-JP" altLang="ja-JP" sz="2800" dirty="0" smtClean="0"/>
              <a:t>決してハンガー・ストライキではない。症状は深刻なストレスや苦痛のサイン</a:t>
            </a:r>
          </a:p>
          <a:p>
            <a:r>
              <a:rPr lang="ja-JP" altLang="ja-JP" sz="2800" dirty="0" smtClean="0"/>
              <a:t>飢餓が長引けば長引くほど、脳の発達が妨げられ</a:t>
            </a:r>
            <a:r>
              <a:rPr lang="ja-JP" altLang="en-US" sz="2800" dirty="0" smtClean="0"/>
              <a:t>て</a:t>
            </a:r>
            <a:r>
              <a:rPr lang="ja-JP" altLang="ja-JP" sz="2800" dirty="0" smtClean="0"/>
              <a:t>、回復</a:t>
            </a:r>
            <a:r>
              <a:rPr lang="ja-JP" altLang="en-US" sz="2800" dirty="0" smtClean="0"/>
              <a:t>が</a:t>
            </a:r>
            <a:r>
              <a:rPr lang="ja-JP" altLang="ja-JP" sz="2800" dirty="0" smtClean="0"/>
              <a:t>困難になる</a:t>
            </a:r>
            <a:endParaRPr lang="en-US" altLang="ja-JP" sz="2800" dirty="0" smtClean="0"/>
          </a:p>
          <a:p>
            <a:pPr>
              <a:buNone/>
            </a:pPr>
            <a:endParaRPr lang="en-US" altLang="ja-JP" sz="2800" dirty="0" smtClean="0"/>
          </a:p>
          <a:p>
            <a:pPr>
              <a:buNone/>
            </a:pPr>
            <a:r>
              <a:rPr lang="ja-JP" altLang="en-US" sz="2800" dirty="0" smtClean="0"/>
              <a:t>⇒　摂食障害の</a:t>
            </a:r>
            <a:r>
              <a:rPr lang="ja-JP" altLang="ja-JP" sz="2800" dirty="0" smtClean="0"/>
              <a:t>回復</a:t>
            </a:r>
            <a:r>
              <a:rPr lang="ja-JP" altLang="en-US" sz="2800" dirty="0" smtClean="0"/>
              <a:t>には</a:t>
            </a:r>
            <a:r>
              <a:rPr lang="ja-JP" altLang="ja-JP" sz="2800" dirty="0" smtClean="0"/>
              <a:t>、</a:t>
            </a:r>
            <a:r>
              <a:rPr lang="ja-JP" altLang="en-US" sz="2800" dirty="0" smtClean="0"/>
              <a:t>望ましい</a:t>
            </a:r>
            <a:r>
              <a:rPr lang="ja-JP" altLang="ja-JP" sz="2800" dirty="0" smtClean="0"/>
              <a:t>行動パターンを</a:t>
            </a:r>
            <a:endParaRPr lang="en-US" altLang="ja-JP" sz="2800" dirty="0" smtClean="0"/>
          </a:p>
          <a:p>
            <a:pPr>
              <a:buNone/>
            </a:pPr>
            <a:r>
              <a:rPr lang="ja-JP" altLang="en-US" sz="2800" dirty="0" smtClean="0"/>
              <a:t>　　</a:t>
            </a:r>
            <a:r>
              <a:rPr lang="ja-JP" altLang="ja-JP" sz="2800" dirty="0" smtClean="0"/>
              <a:t>学習</a:t>
            </a:r>
            <a:r>
              <a:rPr lang="ja-JP" altLang="en-US" sz="2800" dirty="0" smtClean="0"/>
              <a:t>して、</a:t>
            </a:r>
            <a:r>
              <a:rPr lang="ja-JP" altLang="ja-JP" sz="2800" dirty="0" smtClean="0"/>
              <a:t>脳</a:t>
            </a:r>
            <a:r>
              <a:rPr lang="ja-JP" altLang="en-US" sz="2800" dirty="0" smtClean="0"/>
              <a:t>に</a:t>
            </a:r>
            <a:r>
              <a:rPr lang="ja-JP" altLang="ja-JP" sz="2800" dirty="0" smtClean="0"/>
              <a:t>新たなネットワークを形成</a:t>
            </a:r>
            <a:r>
              <a:rPr lang="ja-JP" altLang="en-US" sz="2800" dirty="0" smtClean="0"/>
              <a:t>することが</a:t>
            </a:r>
            <a:endParaRPr lang="en-US" altLang="ja-JP" sz="2800" dirty="0" smtClean="0"/>
          </a:p>
          <a:p>
            <a:pPr>
              <a:buNone/>
            </a:pPr>
            <a:r>
              <a:rPr lang="ja-JP" altLang="en-US" sz="2800" dirty="0" smtClean="0"/>
              <a:t>　　必要</a:t>
            </a:r>
            <a:endParaRPr lang="ja-JP" altLang="ja-JP" sz="2800" dirty="0" smtClean="0"/>
          </a:p>
          <a:p>
            <a:endParaRPr kumimoji="1" lang="ja-JP" alt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a:xfrm>
            <a:off x="539750" y="620713"/>
            <a:ext cx="8001000" cy="827087"/>
          </a:xfrm>
        </p:spPr>
        <p:txBody>
          <a:bodyPr anchor="ctr"/>
          <a:lstStyle/>
          <a:p>
            <a:r>
              <a:rPr lang="ja-JP" altLang="en-US" dirty="0" smtClean="0"/>
              <a:t>よくある対人関係のパターン</a:t>
            </a:r>
            <a:endParaRPr lang="ja-JP" altLang="en-US" dirty="0"/>
          </a:p>
        </p:txBody>
      </p:sp>
      <p:sp>
        <p:nvSpPr>
          <p:cNvPr id="58372" name="Oval 4"/>
          <p:cNvSpPr>
            <a:spLocks noChangeArrowheads="1"/>
          </p:cNvSpPr>
          <p:nvPr/>
        </p:nvSpPr>
        <p:spPr bwMode="auto">
          <a:xfrm>
            <a:off x="1857356" y="4652963"/>
            <a:ext cx="3429023" cy="792162"/>
          </a:xfrm>
          <a:prstGeom prst="ellipse">
            <a:avLst/>
          </a:prstGeom>
          <a:solidFill>
            <a:schemeClr val="accent3"/>
          </a:solidFill>
          <a:ln w="9525">
            <a:solidFill>
              <a:schemeClr val="tx1"/>
            </a:solidFill>
            <a:round/>
            <a:headEnd/>
            <a:tailEnd/>
          </a:ln>
        </p:spPr>
        <p:txBody>
          <a:bodyPr wrap="none" anchor="ctr"/>
          <a:lstStyle/>
          <a:p>
            <a:pPr algn="ctr"/>
            <a:endParaRPr lang="ja-JP" altLang="ja-JP">
              <a:latin typeface="Arial" charset="0"/>
            </a:endParaRPr>
          </a:p>
        </p:txBody>
      </p:sp>
      <p:sp>
        <p:nvSpPr>
          <p:cNvPr id="58373" name="Oval 5"/>
          <p:cNvSpPr>
            <a:spLocks noChangeArrowheads="1"/>
          </p:cNvSpPr>
          <p:nvPr/>
        </p:nvSpPr>
        <p:spPr bwMode="auto">
          <a:xfrm>
            <a:off x="4929190" y="3935413"/>
            <a:ext cx="4214810" cy="863600"/>
          </a:xfrm>
          <a:prstGeom prst="ellipse">
            <a:avLst/>
          </a:prstGeom>
          <a:solidFill>
            <a:schemeClr val="bg2"/>
          </a:solidFill>
          <a:ln w="9525">
            <a:solidFill>
              <a:schemeClr val="tx1"/>
            </a:solidFill>
            <a:round/>
            <a:headEnd/>
            <a:tailEnd/>
          </a:ln>
        </p:spPr>
        <p:txBody>
          <a:bodyPr wrap="none" anchor="ctr"/>
          <a:lstStyle/>
          <a:p>
            <a:pPr algn="ctr"/>
            <a:endParaRPr lang="ja-JP" altLang="ja-JP">
              <a:latin typeface="Arial" charset="0"/>
            </a:endParaRPr>
          </a:p>
        </p:txBody>
      </p:sp>
      <p:sp>
        <p:nvSpPr>
          <p:cNvPr id="58374" name="Oval 6"/>
          <p:cNvSpPr>
            <a:spLocks noChangeArrowheads="1"/>
          </p:cNvSpPr>
          <p:nvPr/>
        </p:nvSpPr>
        <p:spPr bwMode="auto">
          <a:xfrm>
            <a:off x="2285984" y="2714620"/>
            <a:ext cx="2857519" cy="1290643"/>
          </a:xfrm>
          <a:prstGeom prst="ellipse">
            <a:avLst/>
          </a:prstGeom>
          <a:solidFill>
            <a:schemeClr val="accent3"/>
          </a:solidFill>
          <a:ln w="9525">
            <a:solidFill>
              <a:schemeClr val="tx1"/>
            </a:solidFill>
            <a:round/>
            <a:headEnd/>
            <a:tailEnd/>
          </a:ln>
        </p:spPr>
        <p:txBody>
          <a:bodyPr wrap="none" anchor="ctr"/>
          <a:lstStyle/>
          <a:p>
            <a:pPr algn="ctr"/>
            <a:endParaRPr lang="ja-JP" altLang="ja-JP">
              <a:latin typeface="Arial" charset="0"/>
            </a:endParaRPr>
          </a:p>
        </p:txBody>
      </p:sp>
      <p:sp>
        <p:nvSpPr>
          <p:cNvPr id="58375" name="Text Box 7"/>
          <p:cNvSpPr txBox="1">
            <a:spLocks noChangeArrowheads="1"/>
          </p:cNvSpPr>
          <p:nvPr/>
        </p:nvSpPr>
        <p:spPr bwMode="auto">
          <a:xfrm>
            <a:off x="2500298" y="2928934"/>
            <a:ext cx="2552302" cy="954107"/>
          </a:xfrm>
          <a:prstGeom prst="rect">
            <a:avLst/>
          </a:prstGeom>
          <a:noFill/>
          <a:ln w="9525">
            <a:noFill/>
            <a:miter lim="800000"/>
            <a:headEnd/>
            <a:tailEnd/>
          </a:ln>
        </p:spPr>
        <p:txBody>
          <a:bodyPr wrap="none">
            <a:spAutoFit/>
          </a:bodyPr>
          <a:lstStyle/>
          <a:p>
            <a:r>
              <a:rPr lang="ja-JP" altLang="en-US" sz="2800" dirty="0">
                <a:latin typeface="Arial" charset="0"/>
              </a:rPr>
              <a:t>「認めて欲しい」</a:t>
            </a:r>
          </a:p>
          <a:p>
            <a:r>
              <a:rPr lang="ja-JP" altLang="en-US" sz="2800" dirty="0">
                <a:latin typeface="Arial" charset="0"/>
              </a:rPr>
              <a:t>「愛されたい」　</a:t>
            </a:r>
          </a:p>
        </p:txBody>
      </p:sp>
      <p:sp>
        <p:nvSpPr>
          <p:cNvPr id="58376" name="Text Box 8"/>
          <p:cNvSpPr txBox="1">
            <a:spLocks noChangeArrowheads="1"/>
          </p:cNvSpPr>
          <p:nvPr/>
        </p:nvSpPr>
        <p:spPr bwMode="auto">
          <a:xfrm>
            <a:off x="1142976" y="4071942"/>
            <a:ext cx="2302233" cy="523220"/>
          </a:xfrm>
          <a:prstGeom prst="rect">
            <a:avLst/>
          </a:prstGeom>
          <a:noFill/>
          <a:ln w="9525">
            <a:noFill/>
            <a:miter lim="800000"/>
            <a:headEnd/>
            <a:tailEnd/>
          </a:ln>
        </p:spPr>
        <p:txBody>
          <a:bodyPr wrap="none">
            <a:spAutoFit/>
          </a:bodyPr>
          <a:lstStyle/>
          <a:p>
            <a:r>
              <a:rPr lang="ja-JP" altLang="en-US" sz="2800" b="1" dirty="0">
                <a:latin typeface="Arial" charset="0"/>
              </a:rPr>
              <a:t>＜甘え下手＞</a:t>
            </a:r>
          </a:p>
        </p:txBody>
      </p:sp>
      <p:sp>
        <p:nvSpPr>
          <p:cNvPr id="58377" name="Text Box 9"/>
          <p:cNvSpPr txBox="1">
            <a:spLocks noChangeArrowheads="1"/>
          </p:cNvSpPr>
          <p:nvPr/>
        </p:nvSpPr>
        <p:spPr bwMode="auto">
          <a:xfrm>
            <a:off x="2143108" y="4786322"/>
            <a:ext cx="3076483" cy="523220"/>
          </a:xfrm>
          <a:prstGeom prst="rect">
            <a:avLst/>
          </a:prstGeom>
          <a:noFill/>
          <a:ln w="9525">
            <a:noFill/>
            <a:miter lim="800000"/>
            <a:headEnd/>
            <a:tailEnd/>
          </a:ln>
        </p:spPr>
        <p:txBody>
          <a:bodyPr wrap="none">
            <a:spAutoFit/>
          </a:bodyPr>
          <a:lstStyle/>
          <a:p>
            <a:r>
              <a:rPr lang="ja-JP" altLang="en-US" sz="2800" dirty="0">
                <a:latin typeface="Arial" charset="0"/>
              </a:rPr>
              <a:t>「まじめ」「がんばり」</a:t>
            </a:r>
          </a:p>
        </p:txBody>
      </p:sp>
      <p:sp>
        <p:nvSpPr>
          <p:cNvPr id="58378" name="Text Box 10"/>
          <p:cNvSpPr txBox="1">
            <a:spLocks noChangeArrowheads="1"/>
          </p:cNvSpPr>
          <p:nvPr/>
        </p:nvSpPr>
        <p:spPr bwMode="auto">
          <a:xfrm>
            <a:off x="5143504" y="4143380"/>
            <a:ext cx="3876382" cy="523220"/>
          </a:xfrm>
          <a:prstGeom prst="rect">
            <a:avLst/>
          </a:prstGeom>
          <a:noFill/>
          <a:ln w="9525">
            <a:noFill/>
            <a:miter lim="800000"/>
            <a:headEnd/>
            <a:tailEnd/>
          </a:ln>
        </p:spPr>
        <p:txBody>
          <a:bodyPr wrap="none">
            <a:spAutoFit/>
          </a:bodyPr>
          <a:lstStyle/>
          <a:p>
            <a:r>
              <a:rPr lang="ja-JP" altLang="en-US" sz="2800" b="1" dirty="0">
                <a:latin typeface="Arial" charset="0"/>
              </a:rPr>
              <a:t>「放っておいても大丈夫」</a:t>
            </a:r>
          </a:p>
        </p:txBody>
      </p:sp>
      <p:sp>
        <p:nvSpPr>
          <p:cNvPr id="58382" name="Text Box 14"/>
          <p:cNvSpPr txBox="1">
            <a:spLocks noChangeArrowheads="1"/>
          </p:cNvSpPr>
          <p:nvPr/>
        </p:nvSpPr>
        <p:spPr bwMode="auto">
          <a:xfrm>
            <a:off x="7715272" y="2786058"/>
            <a:ext cx="1268296" cy="523220"/>
          </a:xfrm>
          <a:prstGeom prst="rect">
            <a:avLst/>
          </a:prstGeom>
          <a:noFill/>
          <a:ln w="9525">
            <a:noFill/>
            <a:miter lim="800000"/>
            <a:headEnd/>
            <a:tailEnd/>
          </a:ln>
        </p:spPr>
        <p:txBody>
          <a:bodyPr wrap="none">
            <a:spAutoFit/>
          </a:bodyPr>
          <a:lstStyle/>
          <a:p>
            <a:r>
              <a:rPr lang="en-US" altLang="ja-JP" sz="2800" b="1" dirty="0">
                <a:latin typeface="Arial" charset="0"/>
              </a:rPr>
              <a:t>〔</a:t>
            </a:r>
            <a:r>
              <a:rPr lang="ja-JP" altLang="en-US" sz="2800" b="1" dirty="0">
                <a:latin typeface="Arial" charset="0"/>
              </a:rPr>
              <a:t>家族</a:t>
            </a:r>
            <a:r>
              <a:rPr lang="en-US" altLang="ja-JP" sz="2800" b="1" dirty="0">
                <a:latin typeface="Arial" charset="0"/>
              </a:rPr>
              <a:t>〕</a:t>
            </a:r>
          </a:p>
        </p:txBody>
      </p:sp>
      <p:sp>
        <p:nvSpPr>
          <p:cNvPr id="68620" name="Text Box 16"/>
          <p:cNvSpPr txBox="1">
            <a:spLocks noChangeArrowheads="1"/>
          </p:cNvSpPr>
          <p:nvPr/>
        </p:nvSpPr>
        <p:spPr bwMode="auto">
          <a:xfrm>
            <a:off x="4119563" y="5162550"/>
            <a:ext cx="184150" cy="366713"/>
          </a:xfrm>
          <a:prstGeom prst="rect">
            <a:avLst/>
          </a:prstGeom>
          <a:noFill/>
          <a:ln w="9525" algn="ctr">
            <a:noFill/>
            <a:miter lim="800000"/>
            <a:headEnd/>
            <a:tailEnd/>
          </a:ln>
        </p:spPr>
        <p:txBody>
          <a:bodyPr wrap="none">
            <a:spAutoFit/>
          </a:bodyPr>
          <a:lstStyle/>
          <a:p>
            <a:endParaRPr lang="ja-JP" altLang="ja-JP">
              <a:latin typeface="Impact" pitchFamily="34" charset="0"/>
            </a:endParaRPr>
          </a:p>
        </p:txBody>
      </p:sp>
      <p:sp>
        <p:nvSpPr>
          <p:cNvPr id="58388" name="AutoShape 20"/>
          <p:cNvSpPr>
            <a:spLocks noChangeArrowheads="1"/>
          </p:cNvSpPr>
          <p:nvPr/>
        </p:nvSpPr>
        <p:spPr bwMode="auto">
          <a:xfrm>
            <a:off x="5256213" y="4870450"/>
            <a:ext cx="3384550" cy="576263"/>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2">
              <a:alpha val="0"/>
            </a:schemeClr>
          </a:solidFill>
          <a:ln w="9525" algn="ctr">
            <a:solidFill>
              <a:schemeClr val="tx1"/>
            </a:solidFill>
            <a:miter lim="800000"/>
            <a:headEnd/>
            <a:tailEnd/>
          </a:ln>
        </p:spPr>
        <p:txBody>
          <a:bodyPr anchor="ctr">
            <a:spAutoFit/>
          </a:bodyPr>
          <a:lstStyle/>
          <a:p>
            <a:endParaRPr lang="ja-JP" altLang="en-US"/>
          </a:p>
        </p:txBody>
      </p:sp>
      <p:sp>
        <p:nvSpPr>
          <p:cNvPr id="58389" name="AutoShape 21"/>
          <p:cNvSpPr>
            <a:spLocks noChangeArrowheads="1"/>
          </p:cNvSpPr>
          <p:nvPr/>
        </p:nvSpPr>
        <p:spPr bwMode="auto">
          <a:xfrm rot="-5400000">
            <a:off x="6480176" y="2060575"/>
            <a:ext cx="431800" cy="3025775"/>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2">
              <a:alpha val="0"/>
            </a:schemeClr>
          </a:solidFill>
          <a:ln w="9525" algn="ctr">
            <a:solidFill>
              <a:schemeClr val="tx1"/>
            </a:solidFill>
            <a:miter lim="800000"/>
            <a:headEnd/>
            <a:tailEnd/>
          </a:ln>
        </p:spPr>
        <p:txBody>
          <a:bodyPr anchor="ctr">
            <a:spAutoFit/>
          </a:bodyPr>
          <a:lstStyle/>
          <a:p>
            <a:endParaRPr lang="ja-JP" altLang="en-US"/>
          </a:p>
        </p:txBody>
      </p:sp>
      <p:sp>
        <p:nvSpPr>
          <p:cNvPr id="58390" name="AutoShape 22"/>
          <p:cNvSpPr>
            <a:spLocks noChangeArrowheads="1"/>
          </p:cNvSpPr>
          <p:nvPr/>
        </p:nvSpPr>
        <p:spPr bwMode="auto">
          <a:xfrm>
            <a:off x="3527425" y="4122738"/>
            <a:ext cx="485775" cy="415925"/>
          </a:xfrm>
          <a:prstGeom prst="downArrow">
            <a:avLst>
              <a:gd name="adj1" fmla="val 50000"/>
              <a:gd name="adj2" fmla="val 25000"/>
            </a:avLst>
          </a:prstGeom>
          <a:solidFill>
            <a:schemeClr val="accent2">
              <a:alpha val="0"/>
            </a:schemeClr>
          </a:solidFill>
          <a:ln w="9525" algn="ctr">
            <a:solidFill>
              <a:schemeClr val="tx1"/>
            </a:solidFill>
            <a:miter lim="800000"/>
            <a:headEnd/>
            <a:tailEnd/>
          </a:ln>
        </p:spPr>
        <p:txBody>
          <a:bodyPr anchor="ctr">
            <a:spAutoFit/>
          </a:bodyPr>
          <a:lstStyle/>
          <a:p>
            <a:pPr algn="ctr"/>
            <a:endParaRPr lang="ja-JP" altLang="ja-JP">
              <a:latin typeface="Arial" charset="0"/>
            </a:endParaRPr>
          </a:p>
        </p:txBody>
      </p:sp>
      <p:sp>
        <p:nvSpPr>
          <p:cNvPr id="58392" name="Text Box 24"/>
          <p:cNvSpPr txBox="1">
            <a:spLocks noChangeArrowheads="1"/>
          </p:cNvSpPr>
          <p:nvPr/>
        </p:nvSpPr>
        <p:spPr bwMode="auto">
          <a:xfrm>
            <a:off x="2357422" y="6072206"/>
            <a:ext cx="5480988" cy="646331"/>
          </a:xfrm>
          <a:prstGeom prst="rect">
            <a:avLst/>
          </a:prstGeom>
          <a:noFill/>
          <a:ln w="9525" algn="ctr">
            <a:noFill/>
            <a:miter lim="800000"/>
            <a:headEnd/>
            <a:tailEnd/>
          </a:ln>
        </p:spPr>
        <p:txBody>
          <a:bodyPr wrap="none">
            <a:spAutoFit/>
          </a:bodyPr>
          <a:lstStyle/>
          <a:p>
            <a:r>
              <a:rPr lang="ja-JP" altLang="en-US" sz="3600" dirty="0">
                <a:latin typeface="Arial" charset="0"/>
              </a:rPr>
              <a:t>失敗</a:t>
            </a:r>
            <a:r>
              <a:rPr lang="ja-JP" altLang="en-US" sz="3600" dirty="0" smtClean="0">
                <a:latin typeface="Arial" charset="0"/>
              </a:rPr>
              <a:t>する</a:t>
            </a:r>
            <a:r>
              <a:rPr lang="ja-JP" altLang="en-US" sz="3600" dirty="0">
                <a:latin typeface="Arial" charset="0"/>
              </a:rPr>
              <a:t>と・・</a:t>
            </a:r>
            <a:r>
              <a:rPr lang="ja-JP" altLang="en-US" sz="3600" dirty="0" smtClean="0">
                <a:latin typeface="Arial" charset="0"/>
              </a:rPr>
              <a:t>・拒食</a:t>
            </a:r>
            <a:r>
              <a:rPr lang="ja-JP" altLang="en-US" sz="3600" dirty="0">
                <a:latin typeface="Arial" charset="0"/>
              </a:rPr>
              <a:t>・過食</a:t>
            </a:r>
            <a:r>
              <a:rPr lang="ja-JP" altLang="en-US" sz="3600" dirty="0" smtClean="0">
                <a:latin typeface="Arial" charset="0"/>
              </a:rPr>
              <a:t>へ</a:t>
            </a:r>
            <a:endParaRPr lang="ja-JP" altLang="en-US" sz="3600" dirty="0">
              <a:latin typeface="Arial" charset="0"/>
            </a:endParaRPr>
          </a:p>
        </p:txBody>
      </p:sp>
      <p:sp>
        <p:nvSpPr>
          <p:cNvPr id="94228" name="Oval 20"/>
          <p:cNvSpPr>
            <a:spLocks noChangeArrowheads="1"/>
          </p:cNvSpPr>
          <p:nvPr/>
        </p:nvSpPr>
        <p:spPr bwMode="auto">
          <a:xfrm>
            <a:off x="214282" y="1785926"/>
            <a:ext cx="2500330" cy="1071570"/>
          </a:xfrm>
          <a:prstGeom prst="ellipse">
            <a:avLst/>
          </a:prstGeom>
          <a:solidFill>
            <a:schemeClr val="bg2"/>
          </a:solidFill>
          <a:ln w="9525">
            <a:solidFill>
              <a:schemeClr val="tx1"/>
            </a:solidFill>
            <a:round/>
            <a:headEnd/>
            <a:tailEnd/>
          </a:ln>
        </p:spPr>
        <p:txBody>
          <a:bodyPr wrap="none" anchor="ctr"/>
          <a:lstStyle/>
          <a:p>
            <a:pPr algn="ctr"/>
            <a:r>
              <a:rPr lang="ja-JP" altLang="en-US" sz="2800" dirty="0">
                <a:latin typeface="Arial" charset="0"/>
              </a:rPr>
              <a:t>自己評価の低さ</a:t>
            </a:r>
          </a:p>
        </p:txBody>
      </p:sp>
      <p:sp>
        <p:nvSpPr>
          <p:cNvPr id="94230" name="AutoShape 22"/>
          <p:cNvSpPr>
            <a:spLocks noChangeArrowheads="1"/>
          </p:cNvSpPr>
          <p:nvPr/>
        </p:nvSpPr>
        <p:spPr bwMode="auto">
          <a:xfrm rot="1715198">
            <a:off x="1448126" y="2955050"/>
            <a:ext cx="858837" cy="598488"/>
          </a:xfrm>
          <a:custGeom>
            <a:avLst/>
            <a:gdLst>
              <a:gd name="T0" fmla="*/ 269504 w 21600"/>
              <a:gd name="T1" fmla="*/ 0 h 21600"/>
              <a:gd name="T2" fmla="*/ 0 w 21600"/>
              <a:gd name="T3" fmla="*/ 180182 h 21600"/>
              <a:gd name="T4" fmla="*/ 269504 w 21600"/>
              <a:gd name="T5" fmla="*/ 360363 h 21600"/>
              <a:gd name="T6" fmla="*/ 360362 w 21600"/>
              <a:gd name="T7" fmla="*/ 180182 h 21600"/>
              <a:gd name="T8" fmla="*/ 17694720 60000 65536"/>
              <a:gd name="T9" fmla="*/ 11796480 60000 65536"/>
              <a:gd name="T10" fmla="*/ 5898240 60000 65536"/>
              <a:gd name="T11" fmla="*/ 0 60000 65536"/>
              <a:gd name="T12" fmla="*/ 3375 w 21600"/>
              <a:gd name="T13" fmla="*/ 6340 h 21600"/>
              <a:gd name="T14" fmla="*/ 19351 w 21600"/>
              <a:gd name="T15" fmla="*/ 15260 h 21600"/>
            </a:gdLst>
            <a:ahLst/>
            <a:cxnLst>
              <a:cxn ang="T8">
                <a:pos x="T0" y="T1"/>
              </a:cxn>
              <a:cxn ang="T9">
                <a:pos x="T2" y="T3"/>
              </a:cxn>
              <a:cxn ang="T10">
                <a:pos x="T4" y="T5"/>
              </a:cxn>
              <a:cxn ang="T11">
                <a:pos x="T6" y="T7"/>
              </a:cxn>
            </a:cxnLst>
            <a:rect l="T12" t="T13" r="T14" b="T15"/>
            <a:pathLst>
              <a:path w="21600" h="21600">
                <a:moveTo>
                  <a:pt x="16154" y="0"/>
                </a:moveTo>
                <a:lnTo>
                  <a:pt x="16154" y="6340"/>
                </a:lnTo>
                <a:lnTo>
                  <a:pt x="3375" y="6340"/>
                </a:lnTo>
                <a:lnTo>
                  <a:pt x="3375" y="15260"/>
                </a:lnTo>
                <a:lnTo>
                  <a:pt x="16154" y="15260"/>
                </a:lnTo>
                <a:lnTo>
                  <a:pt x="16154" y="21600"/>
                </a:lnTo>
                <a:lnTo>
                  <a:pt x="21600" y="10800"/>
                </a:lnTo>
                <a:close/>
              </a:path>
              <a:path w="21600" h="21600">
                <a:moveTo>
                  <a:pt x="1350" y="6340"/>
                </a:moveTo>
                <a:lnTo>
                  <a:pt x="1350" y="15260"/>
                </a:lnTo>
                <a:lnTo>
                  <a:pt x="2700" y="15260"/>
                </a:lnTo>
                <a:lnTo>
                  <a:pt x="2700" y="6340"/>
                </a:lnTo>
                <a:close/>
              </a:path>
              <a:path w="21600" h="21600">
                <a:moveTo>
                  <a:pt x="0" y="6340"/>
                </a:moveTo>
                <a:lnTo>
                  <a:pt x="0" y="15260"/>
                </a:lnTo>
                <a:lnTo>
                  <a:pt x="675" y="15260"/>
                </a:lnTo>
                <a:lnTo>
                  <a:pt x="675" y="6340"/>
                </a:lnTo>
                <a:close/>
              </a:path>
            </a:pathLst>
          </a:custGeom>
          <a:noFill/>
          <a:ln w="9525">
            <a:solidFill>
              <a:schemeClr val="tx1"/>
            </a:solidFill>
            <a:miter lim="800000"/>
            <a:headEnd/>
            <a:tailEnd/>
          </a:ln>
        </p:spPr>
        <p:txBody>
          <a:bodyPr wrap="none" anchor="ctr"/>
          <a:lstStyle/>
          <a:p>
            <a:endParaRPr lang="ja-JP" altLang="en-US"/>
          </a:p>
        </p:txBody>
      </p:sp>
      <p:sp>
        <p:nvSpPr>
          <p:cNvPr id="68630" name="AutoShape 22"/>
          <p:cNvSpPr>
            <a:spLocks noChangeArrowheads="1"/>
          </p:cNvSpPr>
          <p:nvPr/>
        </p:nvSpPr>
        <p:spPr bwMode="auto">
          <a:xfrm rot="-1770249">
            <a:off x="1251592" y="5541706"/>
            <a:ext cx="733425" cy="1214437"/>
          </a:xfrm>
          <a:prstGeom prst="curvedRightArrow">
            <a:avLst>
              <a:gd name="adj1" fmla="val 33117"/>
              <a:gd name="adj2" fmla="val 66234"/>
              <a:gd name="adj3" fmla="val 33333"/>
            </a:avLst>
          </a:prstGeom>
          <a:solidFill>
            <a:srgbClr val="CCFFFF"/>
          </a:solidFill>
          <a:ln w="9525">
            <a:solidFill>
              <a:schemeClr val="tx1"/>
            </a:solidFill>
            <a:miter lim="800000"/>
            <a:headEnd/>
            <a:tailEnd/>
          </a:ln>
          <a:effectLst/>
        </p:spPr>
        <p:txBody>
          <a:bodyPr wrap="none" anchor="ctr"/>
          <a:lstStyle/>
          <a:p>
            <a:endParaRPr lang="ja-JP"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4228"/>
                                        </p:tgtEl>
                                        <p:attrNameLst>
                                          <p:attrName>style.visibility</p:attrName>
                                        </p:attrNameLst>
                                      </p:cBhvr>
                                      <p:to>
                                        <p:strVal val="visible"/>
                                      </p:to>
                                    </p:set>
                                    <p:animEffect transition="in" filter="dissolve">
                                      <p:cBhvr>
                                        <p:cTn id="7" dur="500"/>
                                        <p:tgtEl>
                                          <p:spTgt spid="9422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4230"/>
                                        </p:tgtEl>
                                        <p:attrNameLst>
                                          <p:attrName>style.visibility</p:attrName>
                                        </p:attrNameLst>
                                      </p:cBhvr>
                                      <p:to>
                                        <p:strVal val="visible"/>
                                      </p:to>
                                    </p:set>
                                    <p:animEffect transition="in" filter="dissolve">
                                      <p:cBhvr>
                                        <p:cTn id="12" dur="500"/>
                                        <p:tgtEl>
                                          <p:spTgt spid="94230"/>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58374"/>
                                        </p:tgtEl>
                                        <p:attrNameLst>
                                          <p:attrName>style.visibility</p:attrName>
                                        </p:attrNameLst>
                                      </p:cBhvr>
                                      <p:to>
                                        <p:strVal val="visible"/>
                                      </p:to>
                                    </p:set>
                                    <p:animEffect transition="in" filter="box(in)">
                                      <p:cBhvr>
                                        <p:cTn id="15" dur="500"/>
                                        <p:tgtEl>
                                          <p:spTgt spid="58374"/>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58375"/>
                                        </p:tgtEl>
                                        <p:attrNameLst>
                                          <p:attrName>style.visibility</p:attrName>
                                        </p:attrNameLst>
                                      </p:cBhvr>
                                      <p:to>
                                        <p:strVal val="visible"/>
                                      </p:to>
                                    </p:set>
                                    <p:animEffect transition="in" filter="box(in)">
                                      <p:cBhvr>
                                        <p:cTn id="18" dur="500"/>
                                        <p:tgtEl>
                                          <p:spTgt spid="58375"/>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58372"/>
                                        </p:tgtEl>
                                        <p:attrNameLst>
                                          <p:attrName>style.visibility</p:attrName>
                                        </p:attrNameLst>
                                      </p:cBhvr>
                                      <p:to>
                                        <p:strVal val="visible"/>
                                      </p:to>
                                    </p:set>
                                    <p:animEffect transition="in" filter="box(in)">
                                      <p:cBhvr>
                                        <p:cTn id="23" dur="500"/>
                                        <p:tgtEl>
                                          <p:spTgt spid="58372"/>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58376"/>
                                        </p:tgtEl>
                                        <p:attrNameLst>
                                          <p:attrName>style.visibility</p:attrName>
                                        </p:attrNameLst>
                                      </p:cBhvr>
                                      <p:to>
                                        <p:strVal val="visible"/>
                                      </p:to>
                                    </p:set>
                                    <p:animEffect transition="in" filter="box(in)">
                                      <p:cBhvr>
                                        <p:cTn id="26" dur="500"/>
                                        <p:tgtEl>
                                          <p:spTgt spid="58376"/>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58377"/>
                                        </p:tgtEl>
                                        <p:attrNameLst>
                                          <p:attrName>style.visibility</p:attrName>
                                        </p:attrNameLst>
                                      </p:cBhvr>
                                      <p:to>
                                        <p:strVal val="visible"/>
                                      </p:to>
                                    </p:set>
                                    <p:animEffect transition="in" filter="box(in)">
                                      <p:cBhvr>
                                        <p:cTn id="29" dur="500"/>
                                        <p:tgtEl>
                                          <p:spTgt spid="58377"/>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58390"/>
                                        </p:tgtEl>
                                        <p:attrNameLst>
                                          <p:attrName>style.visibility</p:attrName>
                                        </p:attrNameLst>
                                      </p:cBhvr>
                                      <p:to>
                                        <p:strVal val="visible"/>
                                      </p:to>
                                    </p:set>
                                    <p:animEffect transition="in" filter="dissolve">
                                      <p:cBhvr>
                                        <p:cTn id="32" dur="500"/>
                                        <p:tgtEl>
                                          <p:spTgt spid="58390"/>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58373"/>
                                        </p:tgtEl>
                                        <p:attrNameLst>
                                          <p:attrName>style.visibility</p:attrName>
                                        </p:attrNameLst>
                                      </p:cBhvr>
                                      <p:to>
                                        <p:strVal val="visible"/>
                                      </p:to>
                                    </p:set>
                                    <p:animEffect transition="in" filter="box(in)">
                                      <p:cBhvr>
                                        <p:cTn id="37" dur="500"/>
                                        <p:tgtEl>
                                          <p:spTgt spid="58373"/>
                                        </p:tgtEl>
                                      </p:cBhvr>
                                    </p:animEffect>
                                  </p:childTnLst>
                                </p:cTn>
                              </p:par>
                              <p:par>
                                <p:cTn id="38" presetID="4" presetClass="entr" presetSubtype="16" fill="hold" grpId="0" nodeType="withEffect">
                                  <p:stCondLst>
                                    <p:cond delay="0"/>
                                  </p:stCondLst>
                                  <p:childTnLst>
                                    <p:set>
                                      <p:cBhvr>
                                        <p:cTn id="39" dur="1" fill="hold">
                                          <p:stCondLst>
                                            <p:cond delay="0"/>
                                          </p:stCondLst>
                                        </p:cTn>
                                        <p:tgtEl>
                                          <p:spTgt spid="58378"/>
                                        </p:tgtEl>
                                        <p:attrNameLst>
                                          <p:attrName>style.visibility</p:attrName>
                                        </p:attrNameLst>
                                      </p:cBhvr>
                                      <p:to>
                                        <p:strVal val="visible"/>
                                      </p:to>
                                    </p:set>
                                    <p:animEffect transition="in" filter="box(in)">
                                      <p:cBhvr>
                                        <p:cTn id="40" dur="500"/>
                                        <p:tgtEl>
                                          <p:spTgt spid="58378"/>
                                        </p:tgtEl>
                                      </p:cBhvr>
                                    </p:animEffect>
                                  </p:childTnLst>
                                </p:cTn>
                              </p:par>
                              <p:par>
                                <p:cTn id="41" presetID="4" presetClass="entr" presetSubtype="16" fill="hold" grpId="0" nodeType="withEffect">
                                  <p:stCondLst>
                                    <p:cond delay="0"/>
                                  </p:stCondLst>
                                  <p:childTnLst>
                                    <p:set>
                                      <p:cBhvr>
                                        <p:cTn id="42" dur="1" fill="hold">
                                          <p:stCondLst>
                                            <p:cond delay="0"/>
                                          </p:stCondLst>
                                        </p:cTn>
                                        <p:tgtEl>
                                          <p:spTgt spid="58382"/>
                                        </p:tgtEl>
                                        <p:attrNameLst>
                                          <p:attrName>style.visibility</p:attrName>
                                        </p:attrNameLst>
                                      </p:cBhvr>
                                      <p:to>
                                        <p:strVal val="visible"/>
                                      </p:to>
                                    </p:set>
                                    <p:animEffect transition="in" filter="box(in)">
                                      <p:cBhvr>
                                        <p:cTn id="43" dur="500"/>
                                        <p:tgtEl>
                                          <p:spTgt spid="58382"/>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58388"/>
                                        </p:tgtEl>
                                        <p:attrNameLst>
                                          <p:attrName>style.visibility</p:attrName>
                                        </p:attrNameLst>
                                      </p:cBhvr>
                                      <p:to>
                                        <p:strVal val="visible"/>
                                      </p:to>
                                    </p:set>
                                    <p:animEffect transition="in" filter="dissolve">
                                      <p:cBhvr>
                                        <p:cTn id="46" dur="500"/>
                                        <p:tgtEl>
                                          <p:spTgt spid="58388"/>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grpId="0" nodeType="clickEffect">
                                  <p:stCondLst>
                                    <p:cond delay="0"/>
                                  </p:stCondLst>
                                  <p:childTnLst>
                                    <p:set>
                                      <p:cBhvr>
                                        <p:cTn id="50" dur="1" fill="hold">
                                          <p:stCondLst>
                                            <p:cond delay="0"/>
                                          </p:stCondLst>
                                        </p:cTn>
                                        <p:tgtEl>
                                          <p:spTgt spid="58389"/>
                                        </p:tgtEl>
                                        <p:attrNameLst>
                                          <p:attrName>style.visibility</p:attrName>
                                        </p:attrNameLst>
                                      </p:cBhvr>
                                      <p:to>
                                        <p:strVal val="visible"/>
                                      </p:to>
                                    </p:set>
                                    <p:animEffect transition="in" filter="dissolve">
                                      <p:cBhvr>
                                        <p:cTn id="51" dur="500"/>
                                        <p:tgtEl>
                                          <p:spTgt spid="58389"/>
                                        </p:tgtEl>
                                      </p:cBhvr>
                                    </p:animEffect>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grpId="0" nodeType="clickEffect">
                                  <p:stCondLst>
                                    <p:cond delay="0"/>
                                  </p:stCondLst>
                                  <p:childTnLst>
                                    <p:set>
                                      <p:cBhvr>
                                        <p:cTn id="55" dur="1" fill="hold">
                                          <p:stCondLst>
                                            <p:cond delay="0"/>
                                          </p:stCondLst>
                                        </p:cTn>
                                        <p:tgtEl>
                                          <p:spTgt spid="58392"/>
                                        </p:tgtEl>
                                        <p:attrNameLst>
                                          <p:attrName>style.visibility</p:attrName>
                                        </p:attrNameLst>
                                      </p:cBhvr>
                                      <p:to>
                                        <p:strVal val="visible"/>
                                      </p:to>
                                    </p:set>
                                    <p:animEffect transition="in" filter="dissolve">
                                      <p:cBhvr>
                                        <p:cTn id="56" dur="500"/>
                                        <p:tgtEl>
                                          <p:spTgt spid="58392"/>
                                        </p:tgtEl>
                                      </p:cBhvr>
                                    </p:animEffect>
                                  </p:childTnLst>
                                </p:cTn>
                              </p:par>
                              <p:par>
                                <p:cTn id="57" presetID="9" presetClass="entr" presetSubtype="0" fill="hold" grpId="0" nodeType="withEffect">
                                  <p:stCondLst>
                                    <p:cond delay="0"/>
                                  </p:stCondLst>
                                  <p:childTnLst>
                                    <p:set>
                                      <p:cBhvr>
                                        <p:cTn id="58" dur="1" fill="hold">
                                          <p:stCondLst>
                                            <p:cond delay="0"/>
                                          </p:stCondLst>
                                        </p:cTn>
                                        <p:tgtEl>
                                          <p:spTgt spid="68630"/>
                                        </p:tgtEl>
                                        <p:attrNameLst>
                                          <p:attrName>style.visibility</p:attrName>
                                        </p:attrNameLst>
                                      </p:cBhvr>
                                      <p:to>
                                        <p:strVal val="visible"/>
                                      </p:to>
                                    </p:set>
                                    <p:animEffect transition="in" filter="dissolve">
                                      <p:cBhvr>
                                        <p:cTn id="59" dur="500"/>
                                        <p:tgtEl>
                                          <p:spTgt spid="686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animBg="1"/>
      <p:bldP spid="58373" grpId="0" animBg="1"/>
      <p:bldP spid="58374" grpId="0" animBg="1"/>
      <p:bldP spid="58375" grpId="0"/>
      <p:bldP spid="58376" grpId="0"/>
      <p:bldP spid="58377" grpId="0"/>
      <p:bldP spid="58378" grpId="0"/>
      <p:bldP spid="58382" grpId="0"/>
      <p:bldP spid="58388" grpId="0" animBg="1"/>
      <p:bldP spid="58389" grpId="0" animBg="1"/>
      <p:bldP spid="58390" grpId="0" animBg="1"/>
      <p:bldP spid="58392" grpId="0"/>
      <p:bldP spid="94228" grpId="0" animBg="1"/>
      <p:bldP spid="94230" grpId="0" animBg="1"/>
      <p:bldP spid="6863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摂食障害とコミュニケーション</a:t>
            </a:r>
            <a:endParaRPr kumimoji="1" lang="ja-JP" altLang="en-US" dirty="0"/>
          </a:p>
        </p:txBody>
      </p:sp>
      <p:sp>
        <p:nvSpPr>
          <p:cNvPr id="3" name="コンテンツ プレースホルダ 2"/>
          <p:cNvSpPr>
            <a:spLocks noGrp="1"/>
          </p:cNvSpPr>
          <p:nvPr>
            <p:ph idx="1"/>
          </p:nvPr>
        </p:nvSpPr>
        <p:spPr/>
        <p:txBody>
          <a:bodyPr/>
          <a:lstStyle/>
          <a:p>
            <a:endParaRPr kumimoji="1" lang="en-US" altLang="ja-JP" dirty="0" smtClean="0"/>
          </a:p>
          <a:p>
            <a:r>
              <a:rPr lang="ja-JP" altLang="en-US" sz="2800" dirty="0" smtClean="0"/>
              <a:t>元々、自信がもてない／なにかつらさを抱えている</a:t>
            </a:r>
            <a:endParaRPr kumimoji="1" lang="en-US" altLang="ja-JP" sz="2800" dirty="0" smtClean="0"/>
          </a:p>
          <a:p>
            <a:pPr>
              <a:buNone/>
            </a:pPr>
            <a:r>
              <a:rPr lang="ja-JP" altLang="en-US" sz="2800" dirty="0" smtClean="0">
                <a:solidFill>
                  <a:schemeClr val="accent3"/>
                </a:solidFill>
              </a:rPr>
              <a:t>⇒</a:t>
            </a:r>
            <a:r>
              <a:rPr lang="ja-JP" altLang="en-US" sz="2800" dirty="0" smtClean="0"/>
              <a:t>それをうまく表現できず、身近な人に伝えることができない</a:t>
            </a:r>
            <a:endParaRPr lang="en-US" altLang="ja-JP" sz="2800" dirty="0" smtClean="0"/>
          </a:p>
          <a:p>
            <a:pPr>
              <a:buNone/>
            </a:pPr>
            <a:r>
              <a:rPr kumimoji="1" lang="ja-JP" altLang="en-US" sz="2800" dirty="0" smtClean="0">
                <a:solidFill>
                  <a:schemeClr val="accent3"/>
                </a:solidFill>
              </a:rPr>
              <a:t>⇒</a:t>
            </a:r>
            <a:r>
              <a:rPr kumimoji="1" lang="ja-JP" altLang="en-US" sz="2800" dirty="0" smtClean="0"/>
              <a:t>やせることで、かりそめの自信をもってつらさを解消しようとする／周囲の人につらさを訴えようとする</a:t>
            </a:r>
            <a:endParaRPr kumimoji="1" lang="en-US" altLang="ja-JP" sz="2800" dirty="0" smtClean="0"/>
          </a:p>
          <a:p>
            <a:pPr>
              <a:buNone/>
            </a:pPr>
            <a:r>
              <a:rPr lang="ja-JP" altLang="en-US" sz="2800" dirty="0" smtClean="0">
                <a:solidFill>
                  <a:schemeClr val="accent3"/>
                </a:solidFill>
              </a:rPr>
              <a:t>⇒</a:t>
            </a:r>
            <a:r>
              <a:rPr lang="ja-JP" altLang="en-US" sz="2800" dirty="0" smtClean="0"/>
              <a:t>反動で過食が生じる</a:t>
            </a:r>
            <a:endParaRPr lang="en-US" altLang="ja-JP" sz="2800" dirty="0" smtClean="0"/>
          </a:p>
          <a:p>
            <a:pPr>
              <a:buNone/>
            </a:pPr>
            <a:r>
              <a:rPr lang="ja-JP" altLang="en-US" sz="2800" dirty="0" smtClean="0">
                <a:solidFill>
                  <a:schemeClr val="accent3"/>
                </a:solidFill>
              </a:rPr>
              <a:t>⇒</a:t>
            </a:r>
            <a:r>
              <a:rPr lang="ja-JP" altLang="en-US" sz="2800" dirty="0" smtClean="0"/>
              <a:t>怒りを身近な人にぶつける　＝不器用な表現</a:t>
            </a:r>
            <a:endParaRPr kumimoji="1" lang="ja-JP" altLang="en-US"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摂食障害の治療の原則</a:t>
            </a:r>
            <a:endParaRPr kumimoji="1" lang="ja-JP" altLang="en-US" dirty="0"/>
          </a:p>
        </p:txBody>
      </p:sp>
      <p:sp>
        <p:nvSpPr>
          <p:cNvPr id="5" name="テキスト プレースホルダ 4"/>
          <p:cNvSpPr>
            <a:spLocks noGrp="1"/>
          </p:cNvSpPr>
          <p:nvPr>
            <p:ph type="body" idx="1"/>
          </p:nvPr>
        </p:nvSpPr>
        <p:spPr/>
        <p:txBody>
          <a:bodyPr/>
          <a:lstStyle/>
          <a:p>
            <a:endParaRPr kumimoji="1" lang="ja-JP"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摂食障害治療の基本</a:t>
            </a:r>
            <a:endParaRPr kumimoji="1" lang="ja-JP" altLang="en-US" dirty="0"/>
          </a:p>
        </p:txBody>
      </p:sp>
      <p:sp>
        <p:nvSpPr>
          <p:cNvPr id="3" name="コンテンツ プレースホルダ 2"/>
          <p:cNvSpPr>
            <a:spLocks noGrp="1"/>
          </p:cNvSpPr>
          <p:nvPr>
            <p:ph idx="1"/>
          </p:nvPr>
        </p:nvSpPr>
        <p:spPr/>
        <p:txBody>
          <a:bodyPr>
            <a:noAutofit/>
          </a:bodyPr>
          <a:lstStyle/>
          <a:p>
            <a:pPr>
              <a:buFont typeface="Wingdings" pitchFamily="2" charset="2"/>
              <a:buChar char="p"/>
            </a:pPr>
            <a:r>
              <a:rPr kumimoji="1" lang="ja-JP" altLang="en-US" sz="2800" dirty="0" smtClean="0"/>
              <a:t>治療の二本柱</a:t>
            </a:r>
            <a:endParaRPr kumimoji="1" lang="en-US" altLang="ja-JP" sz="2800" dirty="0" smtClean="0"/>
          </a:p>
          <a:p>
            <a:pPr>
              <a:buFont typeface="Arial" pitchFamily="34" charset="0"/>
              <a:buChar char="•"/>
            </a:pPr>
            <a:r>
              <a:rPr lang="ja-JP" altLang="en-US" sz="2800" dirty="0" smtClean="0"/>
              <a:t>食行動の修正／栄養状態の改善・・・現実的</a:t>
            </a:r>
            <a:endParaRPr lang="en-US" altLang="ja-JP" sz="2800" dirty="0" smtClean="0"/>
          </a:p>
          <a:p>
            <a:pPr>
              <a:buFont typeface="Arial" pitchFamily="34" charset="0"/>
              <a:buChar char="•"/>
            </a:pPr>
            <a:r>
              <a:rPr kumimoji="1" lang="ja-JP" altLang="en-US" sz="2800" dirty="0" smtClean="0"/>
              <a:t>こころのケア・・・内面的</a:t>
            </a:r>
            <a:endParaRPr kumimoji="1" lang="en-US" altLang="ja-JP" sz="2800" dirty="0" smtClean="0"/>
          </a:p>
          <a:p>
            <a:endParaRPr lang="en-US" altLang="ja-JP" sz="2800" dirty="0" smtClean="0"/>
          </a:p>
          <a:p>
            <a:pPr>
              <a:buFont typeface="Wingdings" pitchFamily="2" charset="2"/>
              <a:buChar char="p"/>
            </a:pPr>
            <a:r>
              <a:rPr lang="ja-JP" altLang="en-US" sz="2800" dirty="0" smtClean="0"/>
              <a:t>治療目標</a:t>
            </a:r>
            <a:endParaRPr kumimoji="1" lang="en-US" altLang="ja-JP" sz="2800" dirty="0" smtClean="0"/>
          </a:p>
          <a:p>
            <a:pPr>
              <a:buFont typeface="Arial" pitchFamily="34" charset="0"/>
              <a:buChar char="•"/>
            </a:pPr>
            <a:r>
              <a:rPr lang="ja-JP" altLang="en-US" sz="2800" dirty="0" smtClean="0"/>
              <a:t>自信を持つこと・・・周囲の人に自然に支えられること</a:t>
            </a:r>
            <a:endParaRPr lang="en-US" altLang="ja-JP" sz="2800" dirty="0" smtClean="0"/>
          </a:p>
          <a:p>
            <a:pPr>
              <a:buFont typeface="Arial" pitchFamily="34" charset="0"/>
              <a:buChar char="•"/>
            </a:pPr>
            <a:r>
              <a:rPr kumimoji="1" lang="ja-JP" altLang="en-US" sz="2800" dirty="0" smtClean="0"/>
              <a:t>自立すること　・・・ほかの人の評価を気にせず、</a:t>
            </a:r>
            <a:endParaRPr kumimoji="1" lang="en-US" altLang="ja-JP" sz="2800" dirty="0" smtClean="0"/>
          </a:p>
          <a:p>
            <a:pPr>
              <a:buNone/>
            </a:pPr>
            <a:r>
              <a:rPr lang="ja-JP" altLang="en-US" sz="2800" dirty="0" smtClean="0"/>
              <a:t>　　　　　　　　　　　</a:t>
            </a:r>
            <a:r>
              <a:rPr kumimoji="1" lang="ja-JP" altLang="en-US" sz="2800" dirty="0" smtClean="0"/>
              <a:t>自分で決断し行動するようになること</a:t>
            </a:r>
            <a:endParaRPr kumimoji="1" lang="ja-JP" altLang="en-US"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回復するまでどのくらいかかる</a:t>
            </a:r>
            <a:endParaRPr kumimoji="1" lang="ja-JP" altLang="en-US" dirty="0"/>
          </a:p>
        </p:txBody>
      </p:sp>
      <p:sp>
        <p:nvSpPr>
          <p:cNvPr id="3" name="コンテンツ プレースホルダ 2"/>
          <p:cNvSpPr>
            <a:spLocks noGrp="1"/>
          </p:cNvSpPr>
          <p:nvPr>
            <p:ph idx="1"/>
          </p:nvPr>
        </p:nvSpPr>
        <p:spPr>
          <a:xfrm>
            <a:off x="457200" y="1935480"/>
            <a:ext cx="8229600" cy="4922520"/>
          </a:xfrm>
        </p:spPr>
        <p:txBody>
          <a:bodyPr>
            <a:normAutofit/>
          </a:bodyPr>
          <a:lstStyle/>
          <a:p>
            <a:r>
              <a:rPr lang="ja-JP" altLang="ja-JP" dirty="0" smtClean="0"/>
              <a:t>摂食障害の罹病期間の平均は</a:t>
            </a:r>
            <a:r>
              <a:rPr lang="ja-JP" altLang="en-US" dirty="0" smtClean="0"/>
              <a:t>５，６年</a:t>
            </a:r>
            <a:r>
              <a:rPr lang="ja-JP" altLang="ja-JP" dirty="0" smtClean="0"/>
              <a:t>。</a:t>
            </a:r>
            <a:endParaRPr lang="en-US" altLang="ja-JP" dirty="0" smtClean="0"/>
          </a:p>
          <a:p>
            <a:pPr lvl="1"/>
            <a:r>
              <a:rPr lang="ja-JP" altLang="en-US" dirty="0" smtClean="0"/>
              <a:t>１</a:t>
            </a:r>
            <a:r>
              <a:rPr lang="ja-JP" altLang="ja-JP" dirty="0" smtClean="0"/>
              <a:t>年以内で回復する人もいれば、長期に渡って深刻な経過をたどる人も</a:t>
            </a:r>
            <a:endParaRPr lang="en-US" altLang="ja-JP" dirty="0" smtClean="0"/>
          </a:p>
          <a:p>
            <a:pPr lvl="1"/>
            <a:endParaRPr lang="ja-JP" altLang="ja-JP" dirty="0" smtClean="0"/>
          </a:p>
          <a:p>
            <a:r>
              <a:rPr lang="ja-JP" altLang="ja-JP" dirty="0" smtClean="0"/>
              <a:t>摂食障害を長引かせる要因</a:t>
            </a:r>
          </a:p>
          <a:p>
            <a:pPr lvl="1"/>
            <a:r>
              <a:rPr lang="ja-JP" altLang="ja-JP" dirty="0" smtClean="0"/>
              <a:t>重度の体重減少</a:t>
            </a:r>
          </a:p>
          <a:p>
            <a:pPr lvl="1"/>
            <a:r>
              <a:rPr lang="ja-JP" altLang="ja-JP" dirty="0" smtClean="0"/>
              <a:t>嘔吐やその他の排出行動</a:t>
            </a:r>
          </a:p>
          <a:p>
            <a:pPr lvl="1"/>
            <a:r>
              <a:rPr lang="ja-JP" altLang="en-US" dirty="0" smtClean="0"/>
              <a:t>ほか</a:t>
            </a:r>
            <a:r>
              <a:rPr lang="ja-JP" altLang="ja-JP" dirty="0" smtClean="0"/>
              <a:t>の精神障害の合併</a:t>
            </a:r>
            <a:r>
              <a:rPr lang="en-US" altLang="ja-JP" dirty="0" smtClean="0"/>
              <a:t>(</a:t>
            </a:r>
            <a:r>
              <a:rPr lang="ja-JP" altLang="ja-JP" dirty="0" smtClean="0"/>
              <a:t>例</a:t>
            </a:r>
            <a:r>
              <a:rPr lang="en-US" altLang="ja-JP" dirty="0" smtClean="0"/>
              <a:t>:</a:t>
            </a:r>
            <a:r>
              <a:rPr lang="ja-JP" altLang="ja-JP" dirty="0" smtClean="0"/>
              <a:t>強迫性障害</a:t>
            </a:r>
            <a:r>
              <a:rPr lang="en-US" altLang="ja-JP" dirty="0" smtClean="0"/>
              <a:t>)</a:t>
            </a:r>
            <a:endParaRPr lang="ja-JP" altLang="ja-JP" dirty="0" smtClean="0"/>
          </a:p>
          <a:p>
            <a:pPr lvl="1"/>
            <a:r>
              <a:rPr lang="ja-JP" altLang="ja-JP" dirty="0" smtClean="0"/>
              <a:t>正常範囲の体重を維持することができないこと</a:t>
            </a:r>
          </a:p>
          <a:p>
            <a:pPr lvl="1"/>
            <a:r>
              <a:rPr lang="ja-JP" altLang="ja-JP" dirty="0" smtClean="0"/>
              <a:t>ストレスの強い家庭環境</a:t>
            </a:r>
          </a:p>
          <a:p>
            <a:endParaRPr kumimoji="1" lang="ja-JP"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予後に ついて</a:t>
            </a:r>
            <a:endParaRPr kumimoji="1" lang="ja-JP" altLang="en-US" dirty="0"/>
          </a:p>
        </p:txBody>
      </p:sp>
      <p:sp>
        <p:nvSpPr>
          <p:cNvPr id="3" name="コンテンツ プレースホルダ 2"/>
          <p:cNvSpPr>
            <a:spLocks noGrp="1"/>
          </p:cNvSpPr>
          <p:nvPr>
            <p:ph idx="1"/>
          </p:nvPr>
        </p:nvSpPr>
        <p:spPr>
          <a:xfrm>
            <a:off x="457200" y="2348880"/>
            <a:ext cx="8229600" cy="4248472"/>
          </a:xfrm>
        </p:spPr>
        <p:txBody>
          <a:bodyPr>
            <a:normAutofit/>
          </a:bodyPr>
          <a:lstStyle/>
          <a:p>
            <a:r>
              <a:rPr lang="ja-JP" altLang="ja-JP" sz="2800" dirty="0" smtClean="0"/>
              <a:t>若年発症や罹病期間の短い例は、予後が良い</a:t>
            </a:r>
          </a:p>
          <a:p>
            <a:r>
              <a:rPr lang="ja-JP" altLang="ja-JP" sz="2800" dirty="0" smtClean="0"/>
              <a:t>発症から</a:t>
            </a:r>
            <a:r>
              <a:rPr lang="ja-JP" altLang="en-US" sz="2800" dirty="0" smtClean="0"/>
              <a:t>３</a:t>
            </a:r>
            <a:r>
              <a:rPr lang="ja-JP" altLang="ja-JP" sz="2800" dirty="0" smtClean="0"/>
              <a:t>年以内の早期に効果的治療を行なえば、</a:t>
            </a:r>
            <a:r>
              <a:rPr lang="ja-JP" altLang="en-US" sz="2800" dirty="0" smtClean="0"/>
              <a:t>９</a:t>
            </a:r>
            <a:r>
              <a:rPr lang="ja-JP" altLang="ja-JP" sz="2800" dirty="0" smtClean="0"/>
              <a:t>割は良好な経過をたどる</a:t>
            </a:r>
          </a:p>
          <a:p>
            <a:r>
              <a:rPr lang="ja-JP" altLang="ja-JP" sz="2800" dirty="0" smtClean="0"/>
              <a:t>入院治療で体重が回復したからといって、必ずしも予後良好であるとは限らない</a:t>
            </a:r>
            <a:endParaRPr lang="en-US" altLang="ja-JP" sz="2800" dirty="0" smtClean="0"/>
          </a:p>
          <a:p>
            <a:r>
              <a:rPr lang="ja-JP" altLang="ja-JP" sz="2800" dirty="0" smtClean="0"/>
              <a:t>食物や体重の問題が、感情、思考パターン、人間関係と深く関わっていることを理解することが重要</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摂食障害とうまくつきあうには</a:t>
            </a:r>
            <a:endParaRPr kumimoji="1" lang="ja-JP" altLang="en-US" dirty="0"/>
          </a:p>
        </p:txBody>
      </p:sp>
      <p:sp>
        <p:nvSpPr>
          <p:cNvPr id="3" name="コンテンツ プレースホルダ 2"/>
          <p:cNvSpPr>
            <a:spLocks noGrp="1"/>
          </p:cNvSpPr>
          <p:nvPr>
            <p:ph idx="1"/>
          </p:nvPr>
        </p:nvSpPr>
        <p:spPr/>
        <p:txBody>
          <a:bodyPr/>
          <a:lstStyle/>
          <a:p>
            <a:endParaRPr kumimoji="1" lang="en-US" altLang="ja-JP" dirty="0" smtClean="0"/>
          </a:p>
          <a:p>
            <a:r>
              <a:rPr kumimoji="1" lang="ja-JP" altLang="en-US" sz="3200" dirty="0" smtClean="0"/>
              <a:t>孤立せず、対立せず、みんなでいっしょに考えていくこと</a:t>
            </a:r>
            <a:endParaRPr kumimoji="1" lang="en-US" altLang="ja-JP" sz="3200" dirty="0" smtClean="0"/>
          </a:p>
          <a:p>
            <a:r>
              <a:rPr lang="ja-JP" altLang="en-US" sz="3200" dirty="0" smtClean="0"/>
              <a:t>「本人のせい」「家族のせい」ではなく、</a:t>
            </a:r>
            <a:endParaRPr lang="en-US" altLang="ja-JP" sz="3200" dirty="0" smtClean="0"/>
          </a:p>
          <a:p>
            <a:pPr>
              <a:buNone/>
            </a:pPr>
            <a:r>
              <a:rPr lang="en-US" altLang="ja-JP" sz="3200" dirty="0" smtClean="0"/>
              <a:t>  </a:t>
            </a:r>
            <a:r>
              <a:rPr lang="ja-JP" altLang="en-US" sz="3200" dirty="0" smtClean="0"/>
              <a:t>「病気のせい」だと理解すること</a:t>
            </a:r>
            <a:endParaRPr kumimoji="1" lang="en-US" altLang="ja-JP" sz="3200" dirty="0" smtClean="0"/>
          </a:p>
          <a:p>
            <a:r>
              <a:rPr lang="ja-JP" altLang="en-US" sz="3200" dirty="0" smtClean="0"/>
              <a:t>焦らず、しかし一歩一歩進むこと</a:t>
            </a:r>
            <a:endParaRPr lang="en-US" altLang="ja-JP" sz="3200" dirty="0" smtClean="0"/>
          </a:p>
          <a:p>
            <a:r>
              <a:rPr lang="ja-JP" altLang="en-US" sz="3200" dirty="0" smtClean="0"/>
              <a:t>こだわらずいい加減にすごすこと</a:t>
            </a:r>
            <a:endParaRPr lang="en-US" altLang="ja-JP" sz="3200" dirty="0" smtClean="0"/>
          </a:p>
          <a:p>
            <a:endParaRPr kumimoji="1" lang="ja-JP" altLang="en-US" sz="3600" dirty="0"/>
          </a:p>
        </p:txBody>
      </p:sp>
      <p:pic>
        <p:nvPicPr>
          <p:cNvPr id="1026" name="Picture 2" descr="C:\Users\noma\Documents\ED\EDイラスト\interior-h1-02.gif"/>
          <p:cNvPicPr>
            <a:picLocks noChangeAspect="1" noChangeArrowheads="1"/>
          </p:cNvPicPr>
          <p:nvPr/>
        </p:nvPicPr>
        <p:blipFill>
          <a:blip r:embed="rId3" cstate="print"/>
          <a:srcRect/>
          <a:stretch>
            <a:fillRect/>
          </a:stretch>
        </p:blipFill>
        <p:spPr bwMode="auto">
          <a:xfrm>
            <a:off x="7010400" y="5238749"/>
            <a:ext cx="1347814" cy="146148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704088"/>
            <a:ext cx="8229600" cy="708688"/>
          </a:xfrm>
        </p:spPr>
        <p:txBody>
          <a:bodyPr>
            <a:normAutofit fontScale="90000"/>
          </a:bodyPr>
          <a:lstStyle/>
          <a:p>
            <a:r>
              <a:rPr lang="ja-JP" altLang="ja-JP" dirty="0" smtClean="0"/>
              <a:t>摂食障害に関するよくある誤解</a:t>
            </a:r>
            <a:endParaRPr kumimoji="1" lang="ja-JP" altLang="en-US" dirty="0"/>
          </a:p>
        </p:txBody>
      </p:sp>
      <p:sp>
        <p:nvSpPr>
          <p:cNvPr id="3" name="コンテンツ プレースホルダ 2"/>
          <p:cNvSpPr>
            <a:spLocks noGrp="1"/>
          </p:cNvSpPr>
          <p:nvPr>
            <p:ph idx="1"/>
          </p:nvPr>
        </p:nvSpPr>
        <p:spPr>
          <a:xfrm>
            <a:off x="179512" y="1772816"/>
            <a:ext cx="8686800" cy="4536504"/>
          </a:xfrm>
        </p:spPr>
        <p:txBody>
          <a:bodyPr>
            <a:normAutofit/>
          </a:bodyPr>
          <a:lstStyle/>
          <a:p>
            <a:pPr lvl="1"/>
            <a:r>
              <a:rPr lang="ja-JP" altLang="ja-JP" sz="2800" dirty="0" smtClean="0"/>
              <a:t>「子供が摂食障害</a:t>
            </a:r>
            <a:r>
              <a:rPr lang="ja-JP" altLang="en-US" sz="2800" dirty="0" smtClean="0"/>
              <a:t>にな</a:t>
            </a:r>
            <a:r>
              <a:rPr lang="ja-JP" altLang="ja-JP" sz="2800" dirty="0" smtClean="0"/>
              <a:t>ったのは、家族</a:t>
            </a:r>
            <a:r>
              <a:rPr lang="en-US" altLang="ja-JP" sz="2800" dirty="0" smtClean="0"/>
              <a:t>(</a:t>
            </a:r>
            <a:r>
              <a:rPr lang="ja-JP" altLang="ja-JP" sz="2800" dirty="0" smtClean="0"/>
              <a:t>母親</a:t>
            </a:r>
            <a:r>
              <a:rPr lang="en-US" altLang="ja-JP" sz="2800" dirty="0" smtClean="0"/>
              <a:t>)</a:t>
            </a:r>
            <a:r>
              <a:rPr lang="ja-JP" altLang="ja-JP" sz="2800" dirty="0" smtClean="0"/>
              <a:t>の</a:t>
            </a:r>
            <a:r>
              <a:rPr lang="ja-JP" altLang="en-US" sz="2800" dirty="0" smtClean="0"/>
              <a:t>せい</a:t>
            </a:r>
            <a:r>
              <a:rPr lang="ja-JP" altLang="ja-JP" sz="2800" dirty="0" smtClean="0"/>
              <a:t>」</a:t>
            </a:r>
          </a:p>
          <a:p>
            <a:pPr lvl="1"/>
            <a:r>
              <a:rPr lang="ja-JP" altLang="ja-JP" sz="2800" dirty="0" smtClean="0"/>
              <a:t>「摂食障害は、</a:t>
            </a:r>
            <a:r>
              <a:rPr lang="ja-JP" altLang="en-US" sz="2800" dirty="0" smtClean="0"/>
              <a:t>家族へのあてつけだ</a:t>
            </a:r>
            <a:r>
              <a:rPr lang="ja-JP" altLang="ja-JP" sz="2800" dirty="0" smtClean="0"/>
              <a:t>」</a:t>
            </a:r>
          </a:p>
          <a:p>
            <a:pPr lvl="1"/>
            <a:r>
              <a:rPr lang="ja-JP" altLang="ja-JP" sz="2800" dirty="0" smtClean="0"/>
              <a:t>「周囲の</a:t>
            </a:r>
            <a:r>
              <a:rPr lang="ja-JP" altLang="en-US" sz="2800" dirty="0" smtClean="0"/>
              <a:t>人の</a:t>
            </a:r>
            <a:r>
              <a:rPr lang="ja-JP" altLang="ja-JP" sz="2800" dirty="0" smtClean="0"/>
              <a:t>気を</a:t>
            </a:r>
            <a:r>
              <a:rPr lang="ja-JP" altLang="en-US" sz="2800" dirty="0" smtClean="0"/>
              <a:t>引こうとしているだけ</a:t>
            </a:r>
            <a:r>
              <a:rPr lang="ja-JP" altLang="ja-JP" sz="2800" dirty="0" smtClean="0"/>
              <a:t>」</a:t>
            </a:r>
          </a:p>
          <a:p>
            <a:pPr lvl="1"/>
            <a:r>
              <a:rPr lang="ja-JP" altLang="ja-JP" sz="2800" dirty="0" smtClean="0"/>
              <a:t>「成長すれば自然と消失する、一時的な現象」</a:t>
            </a:r>
          </a:p>
          <a:p>
            <a:pPr lvl="1"/>
            <a:r>
              <a:rPr lang="ja-JP" altLang="ja-JP" sz="2800" dirty="0" smtClean="0"/>
              <a:t>「入院治療をすれば、完全に治る」</a:t>
            </a:r>
            <a:endParaRPr lang="en-US" altLang="ja-JP" sz="2800" dirty="0" smtClean="0"/>
          </a:p>
          <a:p>
            <a:pPr lvl="1"/>
            <a:r>
              <a:rPr lang="ja-JP" altLang="ja-JP" sz="2800" dirty="0" smtClean="0"/>
              <a:t>「病院の治療スタッフは、必ず患者を治せる」</a:t>
            </a:r>
          </a:p>
          <a:p>
            <a:pPr lvl="1"/>
            <a:r>
              <a:rPr lang="ja-JP" altLang="ja-JP" sz="2800" dirty="0" smtClean="0"/>
              <a:t>「</a:t>
            </a:r>
            <a:r>
              <a:rPr lang="ja-JP" altLang="en-US" sz="2800" dirty="0" smtClean="0"/>
              <a:t>家族はいつも、患者を喜ばせたり機嫌をとったりしなければならない」</a:t>
            </a:r>
            <a:endParaRPr lang="en-US" altLang="ja-JP" sz="2800" dirty="0" smtClean="0"/>
          </a:p>
          <a:p>
            <a:pPr lvl="1"/>
            <a:r>
              <a:rPr lang="ja-JP" altLang="ja-JP" sz="2800" dirty="0" smtClean="0"/>
              <a:t>「単に食事の問題に過ぎない」</a:t>
            </a:r>
            <a:endParaRPr lang="en-US" altLang="ja-JP" sz="2800" dirty="0" smtClean="0"/>
          </a:p>
          <a:p>
            <a:endParaRPr lang="ja-JP" altLang="ja-JP" dirty="0" smtClean="0"/>
          </a:p>
          <a:p>
            <a:endParaRPr lang="ja-JP" altLang="ja-JP" dirty="0" smtClean="0"/>
          </a:p>
          <a:p>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摂食障害を</a:t>
            </a:r>
            <a:r>
              <a:rPr kumimoji="1" lang="en-US" altLang="ja-JP" dirty="0" smtClean="0"/>
              <a:t/>
            </a:r>
            <a:br>
              <a:rPr kumimoji="1" lang="en-US" altLang="ja-JP" dirty="0" smtClean="0"/>
            </a:br>
            <a:r>
              <a:rPr kumimoji="1" lang="ja-JP" altLang="en-US" dirty="0" smtClean="0"/>
              <a:t>どう理解するか</a:t>
            </a:r>
            <a:endParaRPr kumimoji="1" lang="ja-JP" altLang="en-US" dirty="0"/>
          </a:p>
        </p:txBody>
      </p:sp>
      <p:sp>
        <p:nvSpPr>
          <p:cNvPr id="5" name="テキスト プレースホルダ 4"/>
          <p:cNvSpPr>
            <a:spLocks noGrp="1"/>
          </p:cNvSpPr>
          <p:nvPr>
            <p:ph type="body" idx="1"/>
          </p:nvPr>
        </p:nvSpPr>
        <p:spPr/>
        <p:txBody>
          <a:bodyPr/>
          <a:lstStyle/>
          <a:p>
            <a:endParaRPr kumimoji="1"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摂食障害のいろいろな呼び方</a:t>
            </a:r>
            <a:endParaRPr kumimoji="1" lang="ja-JP" altLang="en-US" dirty="0"/>
          </a:p>
        </p:txBody>
      </p:sp>
      <p:sp>
        <p:nvSpPr>
          <p:cNvPr id="3" name="コンテンツ プレースホルダ 2"/>
          <p:cNvSpPr>
            <a:spLocks noGrp="1"/>
          </p:cNvSpPr>
          <p:nvPr>
            <p:ph idx="1"/>
          </p:nvPr>
        </p:nvSpPr>
        <p:spPr>
          <a:xfrm>
            <a:off x="714348" y="2285992"/>
            <a:ext cx="7286676" cy="3850974"/>
          </a:xfrm>
        </p:spPr>
        <p:txBody>
          <a:bodyPr>
            <a:noAutofit/>
          </a:bodyPr>
          <a:lstStyle/>
          <a:p>
            <a:r>
              <a:rPr kumimoji="1" lang="ja-JP" altLang="en-US" sz="3200" dirty="0" smtClean="0"/>
              <a:t>拒食症・・・「神経性食欲不振症」</a:t>
            </a:r>
            <a:endParaRPr kumimoji="1" lang="en-US" altLang="ja-JP" sz="3200" dirty="0" smtClean="0"/>
          </a:p>
          <a:p>
            <a:pPr>
              <a:buNone/>
            </a:pPr>
            <a:r>
              <a:rPr lang="ja-JP" altLang="en-US" sz="3200" dirty="0"/>
              <a:t>　</a:t>
            </a:r>
            <a:r>
              <a:rPr lang="ja-JP" altLang="en-US" sz="3200" dirty="0" smtClean="0"/>
              <a:t>　　　　　　　「神経性食思不振症」</a:t>
            </a:r>
            <a:endParaRPr kumimoji="1" lang="en-US" altLang="ja-JP" sz="3200" dirty="0" smtClean="0"/>
          </a:p>
          <a:p>
            <a:pPr>
              <a:buNone/>
            </a:pPr>
            <a:r>
              <a:rPr lang="ja-JP" altLang="en-US" sz="3200" dirty="0" smtClean="0"/>
              <a:t>　　　　　　　　「神経性無食欲症」</a:t>
            </a:r>
            <a:endParaRPr lang="en-US" altLang="ja-JP" sz="3200" dirty="0" smtClean="0"/>
          </a:p>
          <a:p>
            <a:pPr>
              <a:buNone/>
            </a:pPr>
            <a:r>
              <a:rPr kumimoji="1" lang="ja-JP" altLang="en-US" sz="3200" dirty="0"/>
              <a:t>　</a:t>
            </a:r>
            <a:r>
              <a:rPr kumimoji="1" lang="ja-JP" altLang="en-US" sz="3200" dirty="0" smtClean="0"/>
              <a:t>　　　　　（かつては「思春期やせ症」</a:t>
            </a:r>
            <a:r>
              <a:rPr lang="ja-JP" altLang="en-US" sz="3200" dirty="0"/>
              <a:t>）</a:t>
            </a:r>
            <a:endParaRPr kumimoji="1" lang="en-US" altLang="ja-JP" sz="3200" dirty="0" smtClean="0"/>
          </a:p>
          <a:p>
            <a:pPr>
              <a:buNone/>
            </a:pPr>
            <a:endParaRPr lang="en-US" altLang="ja-JP" sz="3200" dirty="0" smtClean="0"/>
          </a:p>
          <a:p>
            <a:r>
              <a:rPr lang="ja-JP" altLang="en-US" sz="3200" dirty="0" smtClean="0"/>
              <a:t>過食症・・・「神経性過食症」</a:t>
            </a:r>
            <a:endParaRPr lang="en-US" altLang="ja-JP" sz="3200" dirty="0" smtClean="0"/>
          </a:p>
          <a:p>
            <a:pPr>
              <a:buNone/>
            </a:pPr>
            <a:r>
              <a:rPr lang="ja-JP" altLang="en-US" sz="3200" dirty="0" smtClean="0"/>
              <a:t>　　　　　　　　「神経性大食症」</a:t>
            </a:r>
            <a:endParaRPr kumimoji="1" lang="en-US" altLang="ja-JP" sz="32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0034" y="500042"/>
            <a:ext cx="8229600" cy="1143000"/>
          </a:xfrm>
        </p:spPr>
        <p:txBody>
          <a:bodyPr/>
          <a:lstStyle/>
          <a:p>
            <a:r>
              <a:rPr kumimoji="1" lang="ja-JP" altLang="en-US" dirty="0" smtClean="0"/>
              <a:t>拒食症と過食症は・・・</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sz="3200" dirty="0" smtClean="0"/>
              <a:t>拒食症は・・・食べられなくなる病気</a:t>
            </a:r>
            <a:endParaRPr kumimoji="1" lang="en-US" altLang="ja-JP" sz="3200" dirty="0" smtClean="0"/>
          </a:p>
          <a:p>
            <a:r>
              <a:rPr lang="ja-JP" altLang="en-US" sz="3200" dirty="0" smtClean="0"/>
              <a:t>過食症は・・・食べ過ぎる病気</a:t>
            </a:r>
            <a:endParaRPr lang="en-US" altLang="ja-JP" sz="3200" dirty="0" smtClean="0"/>
          </a:p>
          <a:p>
            <a:endParaRPr kumimoji="1" lang="en-US" altLang="ja-JP" sz="3200" dirty="0" smtClean="0"/>
          </a:p>
          <a:p>
            <a:r>
              <a:rPr lang="ja-JP" altLang="en-US" sz="3200" dirty="0" smtClean="0"/>
              <a:t>・・・でも、拒食症と過食症は正反対の病気ではありません</a:t>
            </a:r>
            <a:endParaRPr lang="en-US" altLang="ja-JP" sz="3200" dirty="0" smtClean="0"/>
          </a:p>
          <a:p>
            <a:r>
              <a:rPr kumimoji="1" lang="ja-JP" altLang="en-US" sz="3200" dirty="0" smtClean="0"/>
              <a:t>拒食症と過食症は、</a:t>
            </a:r>
            <a:r>
              <a:rPr kumimoji="1" lang="ja-JP" altLang="en-US" sz="4800" dirty="0" smtClean="0"/>
              <a:t>「</a:t>
            </a:r>
            <a:r>
              <a:rPr kumimoji="1" lang="ja-JP" altLang="en-US" sz="4800" dirty="0" smtClean="0">
                <a:solidFill>
                  <a:schemeClr val="accent1"/>
                </a:solidFill>
              </a:rPr>
              <a:t>摂食障害</a:t>
            </a:r>
            <a:r>
              <a:rPr kumimoji="1" lang="ja-JP" altLang="en-US" sz="4800" dirty="0" smtClean="0"/>
              <a:t>」</a:t>
            </a:r>
            <a:r>
              <a:rPr kumimoji="1" lang="ja-JP" altLang="en-US" sz="3200" dirty="0" smtClean="0"/>
              <a:t>というひとつの病気の裏表なのです</a:t>
            </a:r>
            <a:endParaRPr kumimoji="1" lang="ja-JP" alt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571480"/>
            <a:ext cx="8229600" cy="1143000"/>
          </a:xfrm>
        </p:spPr>
        <p:txBody>
          <a:bodyPr/>
          <a:lstStyle/>
          <a:p>
            <a:r>
              <a:rPr kumimoji="1" lang="ja-JP" altLang="en-US" dirty="0" smtClean="0"/>
              <a:t>「摂食障害」とは？</a:t>
            </a:r>
            <a:endParaRPr kumimoji="1" lang="ja-JP" altLang="en-US" dirty="0"/>
          </a:p>
        </p:txBody>
      </p:sp>
      <p:sp>
        <p:nvSpPr>
          <p:cNvPr id="3" name="コンテンツ プレースホルダ 2"/>
          <p:cNvSpPr>
            <a:spLocks noGrp="1"/>
          </p:cNvSpPr>
          <p:nvPr>
            <p:ph idx="1"/>
          </p:nvPr>
        </p:nvSpPr>
        <p:spPr>
          <a:xfrm>
            <a:off x="500034" y="2000240"/>
            <a:ext cx="8143932" cy="4389120"/>
          </a:xfrm>
        </p:spPr>
        <p:txBody>
          <a:bodyPr>
            <a:normAutofit/>
          </a:bodyPr>
          <a:lstStyle/>
          <a:p>
            <a:r>
              <a:rPr kumimoji="1" lang="ja-JP" altLang="en-US" sz="3200" dirty="0" smtClean="0"/>
              <a:t>広い意味では・・・</a:t>
            </a:r>
            <a:endParaRPr kumimoji="1" lang="en-US" altLang="ja-JP" sz="3200" dirty="0" smtClean="0"/>
          </a:p>
          <a:p>
            <a:pPr>
              <a:buNone/>
            </a:pPr>
            <a:r>
              <a:rPr lang="ja-JP" altLang="en-US" sz="3200" dirty="0" smtClean="0"/>
              <a:t>　</a:t>
            </a:r>
            <a:r>
              <a:rPr kumimoji="1" lang="ja-JP" altLang="en-US" sz="3200" dirty="0" smtClean="0"/>
              <a:t>「</a:t>
            </a:r>
            <a:r>
              <a:rPr kumimoji="1" lang="ja-JP" altLang="en-US" sz="3200" u="sng" dirty="0" smtClean="0">
                <a:solidFill>
                  <a:schemeClr val="accent1"/>
                </a:solidFill>
              </a:rPr>
              <a:t>心が原因</a:t>
            </a:r>
            <a:r>
              <a:rPr kumimoji="1" lang="ja-JP" altLang="en-US" sz="3200" dirty="0" smtClean="0"/>
              <a:t>で、食事がうまく食べられなくなる病気」</a:t>
            </a:r>
            <a:endParaRPr kumimoji="1" lang="en-US" altLang="ja-JP" sz="3200" dirty="0" smtClean="0"/>
          </a:p>
          <a:p>
            <a:endParaRPr lang="en-US" altLang="ja-JP" sz="3200" dirty="0" smtClean="0"/>
          </a:p>
          <a:p>
            <a:r>
              <a:rPr kumimoji="1" lang="ja-JP" altLang="en-US" sz="3200" dirty="0" smtClean="0"/>
              <a:t>狭い意味では・・・</a:t>
            </a:r>
            <a:endParaRPr kumimoji="1" lang="en-US" altLang="ja-JP" sz="3200" dirty="0" smtClean="0"/>
          </a:p>
          <a:p>
            <a:pPr>
              <a:buNone/>
            </a:pPr>
            <a:r>
              <a:rPr lang="ja-JP" altLang="en-US" sz="3200" dirty="0" smtClean="0"/>
              <a:t>　</a:t>
            </a:r>
            <a:r>
              <a:rPr kumimoji="1" lang="ja-JP" altLang="en-US" sz="3200" dirty="0" smtClean="0"/>
              <a:t>「</a:t>
            </a:r>
            <a:r>
              <a:rPr kumimoji="1" lang="ja-JP" altLang="en-US" sz="3200" u="sng" dirty="0" smtClean="0">
                <a:solidFill>
                  <a:schemeClr val="accent1"/>
                </a:solidFill>
              </a:rPr>
              <a:t>太るのが怖くて</a:t>
            </a:r>
            <a:r>
              <a:rPr kumimoji="1" lang="ja-JP" altLang="en-US" sz="3200" dirty="0" smtClean="0"/>
              <a:t>、</a:t>
            </a:r>
            <a:r>
              <a:rPr kumimoji="1" lang="ja-JP" altLang="en-US" sz="3200" u="sng" dirty="0" smtClean="0">
                <a:solidFill>
                  <a:schemeClr val="accent1"/>
                </a:solidFill>
              </a:rPr>
              <a:t>体重や食事に強くこだわってしまい</a:t>
            </a:r>
            <a:r>
              <a:rPr kumimoji="1" lang="ja-JP" altLang="en-US" sz="3200" dirty="0" smtClean="0"/>
              <a:t>、食事が食べられなくなったり、食べ過ぎてしまったりする病気」</a:t>
            </a:r>
            <a:endParaRPr kumimoji="1" lang="ja-JP" alt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428596" y="571480"/>
            <a:ext cx="8329613" cy="1143000"/>
          </a:xfrm>
        </p:spPr>
        <p:txBody>
          <a:bodyPr anchor="ctr">
            <a:normAutofit fontScale="90000"/>
          </a:bodyPr>
          <a:lstStyle/>
          <a:p>
            <a:r>
              <a:rPr lang="ja-JP" altLang="en-US" sz="4800" dirty="0" smtClean="0"/>
              <a:t>拒食症の診断基準</a:t>
            </a:r>
            <a:r>
              <a:rPr lang="ja-JP" altLang="en-US" sz="2700" dirty="0" smtClean="0"/>
              <a:t>（アメリカの基準</a:t>
            </a:r>
            <a:r>
              <a:rPr lang="en-US" altLang="ja-JP" sz="2700" dirty="0" smtClean="0"/>
              <a:t>DSM-Ⅳ-TR</a:t>
            </a:r>
            <a:r>
              <a:rPr lang="ja-JP" altLang="en-US" sz="2700" dirty="0" smtClean="0"/>
              <a:t>）</a:t>
            </a:r>
            <a:endParaRPr lang="ja-JP" altLang="en-US" sz="2700" dirty="0"/>
          </a:p>
        </p:txBody>
      </p:sp>
      <p:sp>
        <p:nvSpPr>
          <p:cNvPr id="33795" name="Rectangle 3"/>
          <p:cNvSpPr>
            <a:spLocks noGrp="1" noChangeArrowheads="1"/>
          </p:cNvSpPr>
          <p:nvPr>
            <p:ph type="body" idx="4294967295"/>
          </p:nvPr>
        </p:nvSpPr>
        <p:spPr>
          <a:xfrm>
            <a:off x="428596" y="1928802"/>
            <a:ext cx="8543925" cy="4286270"/>
          </a:xfrm>
        </p:spPr>
        <p:txBody>
          <a:bodyPr>
            <a:noAutofit/>
          </a:bodyPr>
          <a:lstStyle/>
          <a:p>
            <a:pPr marL="514350" indent="-514350">
              <a:lnSpc>
                <a:spcPct val="80000"/>
              </a:lnSpc>
              <a:buFont typeface="Wingdings" pitchFamily="2" charset="2"/>
              <a:buNone/>
            </a:pPr>
            <a:r>
              <a:rPr lang="en-US" altLang="ja-JP" sz="3200" b="1" dirty="0">
                <a:solidFill>
                  <a:schemeClr val="accent2"/>
                </a:solidFill>
              </a:rPr>
              <a:t>A.</a:t>
            </a:r>
            <a:r>
              <a:rPr lang="ja-JP" altLang="en-US" sz="3200" dirty="0"/>
              <a:t>　低体重</a:t>
            </a:r>
          </a:p>
          <a:p>
            <a:pPr marL="514350" indent="-514350">
              <a:lnSpc>
                <a:spcPct val="80000"/>
              </a:lnSpc>
              <a:buFont typeface="Wingdings" pitchFamily="2" charset="2"/>
              <a:buNone/>
            </a:pPr>
            <a:r>
              <a:rPr lang="ja-JP" altLang="en-US" sz="3200" dirty="0"/>
              <a:t>　　　標準体重の８５％</a:t>
            </a:r>
            <a:r>
              <a:rPr lang="ja-JP" altLang="en-US" sz="3200" dirty="0" smtClean="0"/>
              <a:t>以下</a:t>
            </a:r>
            <a:endParaRPr lang="en-US" altLang="ja-JP" sz="3200" dirty="0" smtClean="0"/>
          </a:p>
          <a:p>
            <a:pPr marL="514350" indent="-514350">
              <a:lnSpc>
                <a:spcPct val="80000"/>
              </a:lnSpc>
              <a:buFont typeface="Wingdings" pitchFamily="2" charset="2"/>
              <a:buNone/>
            </a:pPr>
            <a:r>
              <a:rPr lang="ja-JP" altLang="en-US" sz="2800" i="1" dirty="0" smtClean="0"/>
              <a:t>　　　　　</a:t>
            </a:r>
            <a:r>
              <a:rPr lang="en-US" altLang="ja-JP" sz="2400" i="1" dirty="0" smtClean="0"/>
              <a:t>※</a:t>
            </a:r>
            <a:r>
              <a:rPr lang="ja-JP" altLang="en-US" sz="2400" i="1" dirty="0" smtClean="0"/>
              <a:t>１５０ｃｍ</a:t>
            </a:r>
            <a:r>
              <a:rPr lang="ja-JP" altLang="en-US" sz="2400" i="1" dirty="0"/>
              <a:t>･･</a:t>
            </a:r>
            <a:r>
              <a:rPr lang="ja-JP" altLang="en-US" sz="2400" i="1" dirty="0" smtClean="0"/>
              <a:t>･４０ｋｇ　１６０ｃｍ</a:t>
            </a:r>
            <a:r>
              <a:rPr lang="ja-JP" altLang="en-US" sz="2400" i="1" dirty="0"/>
              <a:t>･･</a:t>
            </a:r>
            <a:r>
              <a:rPr lang="ja-JP" altLang="en-US" sz="2400" i="1" dirty="0" smtClean="0"/>
              <a:t>･４５ｋｇ</a:t>
            </a:r>
            <a:endParaRPr lang="ja-JP" altLang="en-US" sz="2400" dirty="0"/>
          </a:p>
          <a:p>
            <a:pPr marL="514350" indent="-514350">
              <a:lnSpc>
                <a:spcPct val="80000"/>
              </a:lnSpc>
              <a:buFont typeface="Wingdings" pitchFamily="2" charset="2"/>
              <a:buNone/>
            </a:pPr>
            <a:r>
              <a:rPr lang="en-US" altLang="ja-JP" sz="3200" b="1" dirty="0">
                <a:solidFill>
                  <a:schemeClr val="accent2"/>
                </a:solidFill>
              </a:rPr>
              <a:t>B.</a:t>
            </a:r>
            <a:r>
              <a:rPr lang="ja-JP" altLang="en-US" sz="3200" b="1" dirty="0">
                <a:solidFill>
                  <a:schemeClr val="accent2"/>
                </a:solidFill>
              </a:rPr>
              <a:t>　</a:t>
            </a:r>
            <a:r>
              <a:rPr lang="ja-JP" altLang="en-US" sz="3200" dirty="0"/>
              <a:t>肥満恐怖／やせ願望</a:t>
            </a:r>
          </a:p>
          <a:p>
            <a:pPr marL="514350" indent="-514350">
              <a:lnSpc>
                <a:spcPct val="80000"/>
              </a:lnSpc>
              <a:buFont typeface="Wingdings" pitchFamily="2" charset="2"/>
              <a:buNone/>
            </a:pPr>
            <a:r>
              <a:rPr lang="en-US" altLang="ja-JP" sz="3200" b="1" dirty="0">
                <a:solidFill>
                  <a:schemeClr val="accent2"/>
                </a:solidFill>
              </a:rPr>
              <a:t>C.</a:t>
            </a:r>
            <a:r>
              <a:rPr lang="ja-JP" altLang="en-US" sz="3200" b="1" dirty="0">
                <a:solidFill>
                  <a:schemeClr val="accent2"/>
                </a:solidFill>
              </a:rPr>
              <a:t>　</a:t>
            </a:r>
            <a:r>
              <a:rPr lang="ja-JP" altLang="en-US" sz="3200" dirty="0"/>
              <a:t>ボディ・イメージの障害</a:t>
            </a:r>
          </a:p>
          <a:p>
            <a:pPr marL="514350" indent="-514350">
              <a:lnSpc>
                <a:spcPct val="80000"/>
              </a:lnSpc>
              <a:buFont typeface="Wingdings" pitchFamily="2" charset="2"/>
              <a:buNone/>
            </a:pPr>
            <a:r>
              <a:rPr lang="en-US" altLang="ja-JP" sz="3200" b="1" dirty="0">
                <a:solidFill>
                  <a:schemeClr val="accent2"/>
                </a:solidFill>
              </a:rPr>
              <a:t>D.</a:t>
            </a:r>
            <a:r>
              <a:rPr lang="ja-JP" altLang="en-US" sz="3200" b="1" dirty="0">
                <a:solidFill>
                  <a:schemeClr val="accent2"/>
                </a:solidFill>
              </a:rPr>
              <a:t>　</a:t>
            </a:r>
            <a:r>
              <a:rPr lang="ja-JP" altLang="en-US" sz="3200" dirty="0"/>
              <a:t>無月経　　</a:t>
            </a:r>
            <a:r>
              <a:rPr lang="ja-JP" altLang="en-US" sz="3200" dirty="0" smtClean="0"/>
              <a:t>　３回以上</a:t>
            </a:r>
            <a:endParaRPr lang="ja-JP" altLang="en-US" sz="3200" dirty="0"/>
          </a:p>
          <a:p>
            <a:pPr marL="514350" indent="-514350">
              <a:lnSpc>
                <a:spcPct val="80000"/>
              </a:lnSpc>
              <a:buFontTx/>
              <a:buNone/>
            </a:pPr>
            <a:endParaRPr lang="en-US" altLang="ja-JP" sz="3200" dirty="0" smtClean="0"/>
          </a:p>
          <a:p>
            <a:pPr marL="514350" indent="-514350">
              <a:lnSpc>
                <a:spcPct val="80000"/>
              </a:lnSpc>
              <a:buFontTx/>
              <a:buNone/>
            </a:pPr>
            <a:r>
              <a:rPr lang="ja-JP" altLang="en-US" sz="3200" dirty="0" smtClean="0"/>
              <a:t>　　☆制限型　　　　　　　　 ・・・食べないだけ </a:t>
            </a:r>
            <a:endParaRPr lang="en-US" altLang="ja-JP" sz="3200" dirty="0" smtClean="0"/>
          </a:p>
          <a:p>
            <a:pPr marL="514350" indent="-514350">
              <a:lnSpc>
                <a:spcPct val="80000"/>
              </a:lnSpc>
              <a:buFontTx/>
              <a:buNone/>
            </a:pPr>
            <a:r>
              <a:rPr lang="ja-JP" altLang="en-US" sz="3200" dirty="0" smtClean="0"/>
              <a:t>　　☆</a:t>
            </a:r>
            <a:r>
              <a:rPr lang="ja-JP" altLang="en-US" sz="3200" dirty="0"/>
              <a:t>むちゃ食い</a:t>
            </a:r>
            <a:r>
              <a:rPr lang="en-US" altLang="ja-JP" sz="3200" dirty="0"/>
              <a:t>/</a:t>
            </a:r>
            <a:r>
              <a:rPr lang="ja-JP" altLang="en-US" sz="3200" dirty="0" smtClean="0"/>
              <a:t>排出型　・・・過食・嘔吐あり</a:t>
            </a:r>
            <a:endParaRPr lang="ja-JP" altLang="en-US" sz="3200" dirty="0"/>
          </a:p>
        </p:txBody>
      </p:sp>
      <p:sp>
        <p:nvSpPr>
          <p:cNvPr id="37892" name="AutoShape 5" descr="http://thumb1.goo.ne.jp/img/relay.php?SV=0005&amp;THN_URL=/TN/00b5/ae5c0ce8b24142a18aed6a1ff0bd40c5">
            <a:hlinkClick r:id="rId3"/>
          </p:cNvPr>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ja-JP" altLang="ja-JP">
              <a:latin typeface="Arial" charset="0"/>
            </a:endParaRPr>
          </a:p>
        </p:txBody>
      </p:sp>
      <p:sp>
        <p:nvSpPr>
          <p:cNvPr id="37893" name="AutoShape 7" descr="http://thumb1.goo.ne.jp/img/relay.php?SV=0005&amp;THN_URL=/TN/00b5/ae5c0ce8b24142a18aed6a1ff0bd40c5">
            <a:hlinkClick r:id="rId3"/>
          </p:cNvPr>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ja-JP" altLang="ja-JP">
              <a:latin typeface="Arial" charset="0"/>
            </a:endParaRPr>
          </a:p>
        </p:txBody>
      </p:sp>
      <p:pic>
        <p:nvPicPr>
          <p:cNvPr id="37894" name="Picture 9" descr="http://thumb1.goo.ne.jp/img/relay.php?SV=0005&amp;THN_URL=/TN/00b5/ae5c0ce8b24142a18aed6a1ff0bd40c5">
            <a:hlinkClick r:id="rId4"/>
          </p:cNvPr>
          <p:cNvPicPr>
            <a:picLocks noChangeAspect="1" noChangeArrowheads="1"/>
          </p:cNvPicPr>
          <p:nvPr/>
        </p:nvPicPr>
        <p:blipFill>
          <a:blip r:embed="rId5" cstate="print"/>
          <a:srcRect/>
          <a:stretch>
            <a:fillRect/>
          </a:stretch>
        </p:blipFill>
        <p:spPr bwMode="auto">
          <a:xfrm>
            <a:off x="6660232" y="1628800"/>
            <a:ext cx="2198716" cy="316615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dissolve">
                                      <p:cBhvr>
                                        <p:cTn id="7" dur="500"/>
                                        <p:tgtEl>
                                          <p:spTgt spid="33795">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3795">
                                            <p:txEl>
                                              <p:pRg st="1" end="1"/>
                                            </p:txEl>
                                          </p:spTgt>
                                        </p:tgtEl>
                                        <p:attrNameLst>
                                          <p:attrName>style.visibility</p:attrName>
                                        </p:attrNameLst>
                                      </p:cBhvr>
                                      <p:to>
                                        <p:strVal val="visible"/>
                                      </p:to>
                                    </p:set>
                                    <p:animEffect transition="in" filter="dissolve">
                                      <p:cBhvr>
                                        <p:cTn id="10" dur="500"/>
                                        <p:tgtEl>
                                          <p:spTgt spid="33795">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3795">
                                            <p:txEl>
                                              <p:pRg st="2" end="2"/>
                                            </p:txEl>
                                          </p:spTgt>
                                        </p:tgtEl>
                                        <p:attrNameLst>
                                          <p:attrName>style.visibility</p:attrName>
                                        </p:attrNameLst>
                                      </p:cBhvr>
                                      <p:to>
                                        <p:strVal val="visible"/>
                                      </p:to>
                                    </p:set>
                                    <p:animEffect transition="in" filter="dissolve">
                                      <p:cBhvr>
                                        <p:cTn id="13" dur="500"/>
                                        <p:tgtEl>
                                          <p:spTgt spid="33795">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3795">
                                            <p:txEl>
                                              <p:pRg st="3" end="3"/>
                                            </p:txEl>
                                          </p:spTgt>
                                        </p:tgtEl>
                                        <p:attrNameLst>
                                          <p:attrName>style.visibility</p:attrName>
                                        </p:attrNameLst>
                                      </p:cBhvr>
                                      <p:to>
                                        <p:strVal val="visible"/>
                                      </p:to>
                                    </p:set>
                                    <p:animEffect transition="in" filter="dissolve">
                                      <p:cBhvr>
                                        <p:cTn id="16" dur="500"/>
                                        <p:tgtEl>
                                          <p:spTgt spid="33795">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33795">
                                            <p:txEl>
                                              <p:pRg st="4" end="4"/>
                                            </p:txEl>
                                          </p:spTgt>
                                        </p:tgtEl>
                                        <p:attrNameLst>
                                          <p:attrName>style.visibility</p:attrName>
                                        </p:attrNameLst>
                                      </p:cBhvr>
                                      <p:to>
                                        <p:strVal val="visible"/>
                                      </p:to>
                                    </p:set>
                                    <p:animEffect transition="in" filter="dissolve">
                                      <p:cBhvr>
                                        <p:cTn id="19" dur="500"/>
                                        <p:tgtEl>
                                          <p:spTgt spid="33795">
                                            <p:txEl>
                                              <p:pRg st="4" end="4"/>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33795">
                                            <p:txEl>
                                              <p:pRg st="5" end="5"/>
                                            </p:txEl>
                                          </p:spTgt>
                                        </p:tgtEl>
                                        <p:attrNameLst>
                                          <p:attrName>style.visibility</p:attrName>
                                        </p:attrNameLst>
                                      </p:cBhvr>
                                      <p:to>
                                        <p:strVal val="visible"/>
                                      </p:to>
                                    </p:set>
                                    <p:animEffect transition="in" filter="dissolve">
                                      <p:cBhvr>
                                        <p:cTn id="22" dur="500"/>
                                        <p:tgtEl>
                                          <p:spTgt spid="3379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7894"/>
                                        </p:tgtEl>
                                        <p:attrNameLst>
                                          <p:attrName>style.visibility</p:attrName>
                                        </p:attrNameLst>
                                      </p:cBhvr>
                                      <p:to>
                                        <p:strVal val="visible"/>
                                      </p:to>
                                    </p:set>
                                    <p:animEffect transition="in" filter="dissolve">
                                      <p:cBhvr>
                                        <p:cTn id="27" dur="500"/>
                                        <p:tgtEl>
                                          <p:spTgt spid="37894"/>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3795">
                                            <p:txEl>
                                              <p:pRg st="7" end="7"/>
                                            </p:txEl>
                                          </p:spTgt>
                                        </p:tgtEl>
                                        <p:attrNameLst>
                                          <p:attrName>style.visibility</p:attrName>
                                        </p:attrNameLst>
                                      </p:cBhvr>
                                      <p:to>
                                        <p:strVal val="visible"/>
                                      </p:to>
                                    </p:set>
                                    <p:animEffect transition="in" filter="dissolve">
                                      <p:cBhvr>
                                        <p:cTn id="32" dur="500"/>
                                        <p:tgtEl>
                                          <p:spTgt spid="33795">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3795">
                                            <p:txEl>
                                              <p:pRg st="8" end="8"/>
                                            </p:txEl>
                                          </p:spTgt>
                                        </p:tgtEl>
                                        <p:attrNameLst>
                                          <p:attrName>style.visibility</p:attrName>
                                        </p:attrNameLst>
                                      </p:cBhvr>
                                      <p:to>
                                        <p:strVal val="visible"/>
                                      </p:to>
                                    </p:set>
                                    <p:animEffect transition="in" filter="dissolve">
                                      <p:cBhvr>
                                        <p:cTn id="37" dur="500"/>
                                        <p:tgtEl>
                                          <p:spTgt spid="3379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p:txBody>
          <a:bodyPr anchor="ctr">
            <a:normAutofit/>
          </a:bodyPr>
          <a:lstStyle/>
          <a:p>
            <a:r>
              <a:rPr lang="ja-JP" altLang="en-US" sz="4800" dirty="0" smtClean="0"/>
              <a:t>過食症の</a:t>
            </a:r>
            <a:r>
              <a:rPr lang="ja-JP" altLang="en-US" sz="4800" dirty="0"/>
              <a:t>診断基準</a:t>
            </a:r>
          </a:p>
        </p:txBody>
      </p:sp>
      <p:sp>
        <p:nvSpPr>
          <p:cNvPr id="34819" name="Rectangle 3"/>
          <p:cNvSpPr>
            <a:spLocks noGrp="1" noChangeArrowheads="1"/>
          </p:cNvSpPr>
          <p:nvPr>
            <p:ph type="body" idx="4294967295"/>
          </p:nvPr>
        </p:nvSpPr>
        <p:spPr>
          <a:xfrm>
            <a:off x="671513" y="1785926"/>
            <a:ext cx="8472487" cy="4857760"/>
          </a:xfrm>
        </p:spPr>
        <p:txBody>
          <a:bodyPr>
            <a:noAutofit/>
          </a:bodyPr>
          <a:lstStyle/>
          <a:p>
            <a:pPr marL="609600" indent="-609600">
              <a:lnSpc>
                <a:spcPct val="90000"/>
              </a:lnSpc>
              <a:buFont typeface="Wingdings" pitchFamily="2" charset="2"/>
              <a:buNone/>
            </a:pPr>
            <a:r>
              <a:rPr lang="en-US" altLang="ja-JP" sz="3200" b="1" dirty="0">
                <a:solidFill>
                  <a:schemeClr val="accent2"/>
                </a:solidFill>
              </a:rPr>
              <a:t>A.</a:t>
            </a:r>
            <a:r>
              <a:rPr lang="ja-JP" altLang="en-US" sz="3200" b="1" dirty="0">
                <a:solidFill>
                  <a:schemeClr val="accent2"/>
                </a:solidFill>
              </a:rPr>
              <a:t>　</a:t>
            </a:r>
            <a:r>
              <a:rPr lang="ja-JP" altLang="en-US" sz="3200" dirty="0" smtClean="0"/>
              <a:t>過食あり</a:t>
            </a:r>
            <a:endParaRPr lang="ja-JP" altLang="en-US" sz="3200" dirty="0"/>
          </a:p>
          <a:p>
            <a:pPr marL="609600" indent="-609600">
              <a:lnSpc>
                <a:spcPct val="90000"/>
              </a:lnSpc>
              <a:buFont typeface="Wingdings" pitchFamily="2" charset="2"/>
              <a:buNone/>
            </a:pPr>
            <a:r>
              <a:rPr lang="ja-JP" altLang="en-US" sz="3200" dirty="0"/>
              <a:t>　　　　短時間に大量に摂食、コントロール困難</a:t>
            </a:r>
          </a:p>
          <a:p>
            <a:pPr marL="609600" indent="-609600">
              <a:lnSpc>
                <a:spcPct val="90000"/>
              </a:lnSpc>
              <a:buFont typeface="Wingdings" pitchFamily="2" charset="2"/>
              <a:buNone/>
            </a:pPr>
            <a:r>
              <a:rPr lang="en-US" altLang="ja-JP" sz="3200" b="1" dirty="0">
                <a:solidFill>
                  <a:schemeClr val="accent2"/>
                </a:solidFill>
              </a:rPr>
              <a:t>B.</a:t>
            </a:r>
            <a:r>
              <a:rPr lang="ja-JP" altLang="en-US" sz="3200" b="1" dirty="0">
                <a:solidFill>
                  <a:schemeClr val="accent2"/>
                </a:solidFill>
              </a:rPr>
              <a:t>　</a:t>
            </a:r>
            <a:r>
              <a:rPr lang="ja-JP" altLang="en-US" sz="3200" dirty="0"/>
              <a:t>体重増加を防ぐための代償行為あり</a:t>
            </a:r>
          </a:p>
          <a:p>
            <a:pPr marL="609600" indent="-609600">
              <a:lnSpc>
                <a:spcPct val="90000"/>
              </a:lnSpc>
              <a:buFont typeface="Wingdings" pitchFamily="2" charset="2"/>
              <a:buNone/>
            </a:pPr>
            <a:r>
              <a:rPr lang="ja-JP" altLang="en-US" sz="3200" dirty="0"/>
              <a:t>　　　　</a:t>
            </a:r>
            <a:r>
              <a:rPr lang="ja-JP" altLang="en-US" sz="3200" dirty="0" smtClean="0"/>
              <a:t>嘔吐</a:t>
            </a:r>
            <a:r>
              <a:rPr lang="ja-JP" altLang="en-US" sz="3200" dirty="0"/>
              <a:t>、下剤・浣腸・利尿剤の乱用</a:t>
            </a:r>
            <a:r>
              <a:rPr lang="ja-JP" altLang="en-US" sz="3200" dirty="0" smtClean="0"/>
              <a:t>、</a:t>
            </a:r>
            <a:endParaRPr lang="en-US" altLang="ja-JP" sz="3200" dirty="0" smtClean="0"/>
          </a:p>
          <a:p>
            <a:pPr marL="609600" indent="-609600">
              <a:lnSpc>
                <a:spcPct val="90000"/>
              </a:lnSpc>
              <a:buFont typeface="Wingdings" pitchFamily="2" charset="2"/>
              <a:buNone/>
            </a:pPr>
            <a:r>
              <a:rPr lang="ja-JP" altLang="en-US" sz="3200" dirty="0" smtClean="0"/>
              <a:t>　　　　過剰</a:t>
            </a:r>
            <a:r>
              <a:rPr lang="ja-JP" altLang="en-US" sz="3200" dirty="0"/>
              <a:t>な運動</a:t>
            </a:r>
          </a:p>
          <a:p>
            <a:pPr marL="609600" indent="-609600">
              <a:lnSpc>
                <a:spcPct val="90000"/>
              </a:lnSpc>
              <a:buFont typeface="Wingdings" pitchFamily="2" charset="2"/>
              <a:buNone/>
            </a:pPr>
            <a:r>
              <a:rPr lang="en-US" altLang="ja-JP" sz="3200" b="1" dirty="0">
                <a:solidFill>
                  <a:schemeClr val="accent2"/>
                </a:solidFill>
              </a:rPr>
              <a:t>C.</a:t>
            </a:r>
            <a:r>
              <a:rPr lang="ja-JP" altLang="en-US" sz="3200" b="1" dirty="0">
                <a:solidFill>
                  <a:schemeClr val="accent2"/>
                </a:solidFill>
              </a:rPr>
              <a:t>　</a:t>
            </a:r>
            <a:r>
              <a:rPr lang="ja-JP" altLang="en-US" sz="3200" dirty="0"/>
              <a:t>過食・代償行為の頻度が週２回以上</a:t>
            </a:r>
          </a:p>
          <a:p>
            <a:pPr marL="609600" indent="-609600">
              <a:lnSpc>
                <a:spcPct val="90000"/>
              </a:lnSpc>
              <a:buFont typeface="Wingdings" pitchFamily="2" charset="2"/>
              <a:buNone/>
            </a:pPr>
            <a:r>
              <a:rPr lang="en-US" altLang="ja-JP" sz="3200" b="1" dirty="0">
                <a:solidFill>
                  <a:schemeClr val="accent2"/>
                </a:solidFill>
              </a:rPr>
              <a:t>D.</a:t>
            </a:r>
            <a:r>
              <a:rPr lang="ja-JP" altLang="en-US" sz="3200" b="1" dirty="0">
                <a:solidFill>
                  <a:schemeClr val="accent2"/>
                </a:solidFill>
              </a:rPr>
              <a:t>　</a:t>
            </a:r>
            <a:r>
              <a:rPr lang="ja-JP" altLang="en-US" sz="3200" dirty="0"/>
              <a:t>やせ</a:t>
            </a:r>
            <a:r>
              <a:rPr lang="ja-JP" altLang="en-US" sz="3200" dirty="0" smtClean="0"/>
              <a:t>願望</a:t>
            </a:r>
            <a:endParaRPr lang="ja-JP" altLang="en-US" sz="3200" dirty="0"/>
          </a:p>
          <a:p>
            <a:pPr marL="609600" indent="-609600">
              <a:lnSpc>
                <a:spcPct val="90000"/>
              </a:lnSpc>
              <a:buFont typeface="Wingdings" pitchFamily="2" charset="2"/>
              <a:buNone/>
            </a:pPr>
            <a:r>
              <a:rPr lang="ja-JP" altLang="en-US" sz="3200" dirty="0" smtClean="0"/>
              <a:t>　　☆排出型・・・嘔吐・下剤乱用あり　</a:t>
            </a:r>
            <a:endParaRPr lang="en-US" altLang="ja-JP" sz="3200" dirty="0" smtClean="0"/>
          </a:p>
          <a:p>
            <a:pPr marL="609600" indent="-609600">
              <a:lnSpc>
                <a:spcPct val="90000"/>
              </a:lnSpc>
              <a:buFont typeface="Wingdings" pitchFamily="2" charset="2"/>
              <a:buNone/>
            </a:pPr>
            <a:r>
              <a:rPr lang="ja-JP" altLang="en-US" sz="3200" dirty="0" smtClean="0"/>
              <a:t>　　☆非排出型・・・嘔吐・下剤乱用なし</a:t>
            </a:r>
            <a:endParaRPr lang="ja-JP" altLang="en-US" sz="3200" dirty="0"/>
          </a:p>
          <a:p>
            <a:pPr marL="609600" indent="-609600">
              <a:lnSpc>
                <a:spcPct val="90000"/>
              </a:lnSpc>
              <a:buFont typeface="Wingdings" pitchFamily="2" charset="2"/>
              <a:buNone/>
            </a:pPr>
            <a:r>
              <a:rPr lang="ja-JP" altLang="en-US" sz="32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checkerboard(across)">
                                      <p:cBhvr>
                                        <p:cTn id="7" dur="500"/>
                                        <p:tgtEl>
                                          <p:spTgt spid="34819">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4819">
                                            <p:txEl>
                                              <p:pRg st="1" end="1"/>
                                            </p:txEl>
                                          </p:spTgt>
                                        </p:tgtEl>
                                        <p:attrNameLst>
                                          <p:attrName>style.visibility</p:attrName>
                                        </p:attrNameLst>
                                      </p:cBhvr>
                                      <p:to>
                                        <p:strVal val="visible"/>
                                      </p:to>
                                    </p:set>
                                    <p:animEffect transition="in" filter="checkerboard(across)">
                                      <p:cBhvr>
                                        <p:cTn id="10" dur="500"/>
                                        <p:tgtEl>
                                          <p:spTgt spid="34819">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4819">
                                            <p:txEl>
                                              <p:pRg st="2" end="2"/>
                                            </p:txEl>
                                          </p:spTgt>
                                        </p:tgtEl>
                                        <p:attrNameLst>
                                          <p:attrName>style.visibility</p:attrName>
                                        </p:attrNameLst>
                                      </p:cBhvr>
                                      <p:to>
                                        <p:strVal val="visible"/>
                                      </p:to>
                                    </p:set>
                                    <p:animEffect transition="in" filter="checkerboard(across)">
                                      <p:cBhvr>
                                        <p:cTn id="13" dur="500"/>
                                        <p:tgtEl>
                                          <p:spTgt spid="34819">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4819">
                                            <p:txEl>
                                              <p:pRg st="3" end="3"/>
                                            </p:txEl>
                                          </p:spTgt>
                                        </p:tgtEl>
                                        <p:attrNameLst>
                                          <p:attrName>style.visibility</p:attrName>
                                        </p:attrNameLst>
                                      </p:cBhvr>
                                      <p:to>
                                        <p:strVal val="visible"/>
                                      </p:to>
                                    </p:set>
                                    <p:animEffect transition="in" filter="checkerboard(across)">
                                      <p:cBhvr>
                                        <p:cTn id="16" dur="500"/>
                                        <p:tgtEl>
                                          <p:spTgt spid="34819">
                                            <p:txEl>
                                              <p:pRg st="3" end="3"/>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34819">
                                            <p:txEl>
                                              <p:pRg st="4" end="4"/>
                                            </p:txEl>
                                          </p:spTgt>
                                        </p:tgtEl>
                                        <p:attrNameLst>
                                          <p:attrName>style.visibility</p:attrName>
                                        </p:attrNameLst>
                                      </p:cBhvr>
                                      <p:to>
                                        <p:strVal val="visible"/>
                                      </p:to>
                                    </p:set>
                                    <p:animEffect transition="in" filter="checkerboard(across)">
                                      <p:cBhvr>
                                        <p:cTn id="19" dur="500"/>
                                        <p:tgtEl>
                                          <p:spTgt spid="34819">
                                            <p:txEl>
                                              <p:pRg st="4" end="4"/>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34819">
                                            <p:txEl>
                                              <p:pRg st="5" end="5"/>
                                            </p:txEl>
                                          </p:spTgt>
                                        </p:tgtEl>
                                        <p:attrNameLst>
                                          <p:attrName>style.visibility</p:attrName>
                                        </p:attrNameLst>
                                      </p:cBhvr>
                                      <p:to>
                                        <p:strVal val="visible"/>
                                      </p:to>
                                    </p:set>
                                    <p:animEffect transition="in" filter="checkerboard(across)">
                                      <p:cBhvr>
                                        <p:cTn id="22" dur="500"/>
                                        <p:tgtEl>
                                          <p:spTgt spid="34819">
                                            <p:txEl>
                                              <p:pRg st="5" end="5"/>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34819">
                                            <p:txEl>
                                              <p:pRg st="6" end="6"/>
                                            </p:txEl>
                                          </p:spTgt>
                                        </p:tgtEl>
                                        <p:attrNameLst>
                                          <p:attrName>style.visibility</p:attrName>
                                        </p:attrNameLst>
                                      </p:cBhvr>
                                      <p:to>
                                        <p:strVal val="visible"/>
                                      </p:to>
                                    </p:set>
                                    <p:animEffect transition="in" filter="checkerboard(across)">
                                      <p:cBhvr>
                                        <p:cTn id="25" dur="500"/>
                                        <p:tgtEl>
                                          <p:spTgt spid="34819">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nodeType="clickEffect">
                                  <p:stCondLst>
                                    <p:cond delay="0"/>
                                  </p:stCondLst>
                                  <p:childTnLst>
                                    <p:set>
                                      <p:cBhvr>
                                        <p:cTn id="29" dur="1" fill="hold">
                                          <p:stCondLst>
                                            <p:cond delay="0"/>
                                          </p:stCondLst>
                                        </p:cTn>
                                        <p:tgtEl>
                                          <p:spTgt spid="34819">
                                            <p:txEl>
                                              <p:pRg st="7" end="7"/>
                                            </p:txEl>
                                          </p:spTgt>
                                        </p:tgtEl>
                                        <p:attrNameLst>
                                          <p:attrName>style.visibility</p:attrName>
                                        </p:attrNameLst>
                                      </p:cBhvr>
                                      <p:to>
                                        <p:strVal val="visible"/>
                                      </p:to>
                                    </p:set>
                                    <p:animEffect transition="in" filter="checkerboard(across)">
                                      <p:cBhvr>
                                        <p:cTn id="30" dur="500"/>
                                        <p:tgtEl>
                                          <p:spTgt spid="34819">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nodeType="clickEffect">
                                  <p:stCondLst>
                                    <p:cond delay="0"/>
                                  </p:stCondLst>
                                  <p:childTnLst>
                                    <p:set>
                                      <p:cBhvr>
                                        <p:cTn id="34" dur="1" fill="hold">
                                          <p:stCondLst>
                                            <p:cond delay="0"/>
                                          </p:stCondLst>
                                        </p:cTn>
                                        <p:tgtEl>
                                          <p:spTgt spid="34819">
                                            <p:txEl>
                                              <p:pRg st="8" end="8"/>
                                            </p:txEl>
                                          </p:spTgt>
                                        </p:tgtEl>
                                        <p:attrNameLst>
                                          <p:attrName>style.visibility</p:attrName>
                                        </p:attrNameLst>
                                      </p:cBhvr>
                                      <p:to>
                                        <p:strVal val="visible"/>
                                      </p:to>
                                    </p:set>
                                    <p:animEffect transition="in" filter="checkerboard(across)">
                                      <p:cBhvr>
                                        <p:cTn id="35" dur="500"/>
                                        <p:tgtEl>
                                          <p:spTgt spid="34819">
                                            <p:txEl>
                                              <p:pRg st="8" end="8"/>
                                            </p:txEl>
                                          </p:spTgt>
                                        </p:tgtEl>
                                      </p:cBhvr>
                                    </p:animEffect>
                                  </p:childTnLst>
                                </p:cTn>
                              </p:par>
                              <p:par>
                                <p:cTn id="36" presetID="5" presetClass="entr" presetSubtype="10" fill="hold" nodeType="withEffect">
                                  <p:stCondLst>
                                    <p:cond delay="0"/>
                                  </p:stCondLst>
                                  <p:childTnLst>
                                    <p:set>
                                      <p:cBhvr>
                                        <p:cTn id="37" dur="1" fill="hold">
                                          <p:stCondLst>
                                            <p:cond delay="0"/>
                                          </p:stCondLst>
                                        </p:cTn>
                                        <p:tgtEl>
                                          <p:spTgt spid="34819">
                                            <p:txEl>
                                              <p:pRg st="9" end="9"/>
                                            </p:txEl>
                                          </p:spTgt>
                                        </p:tgtEl>
                                        <p:attrNameLst>
                                          <p:attrName>style.visibility</p:attrName>
                                        </p:attrNameLst>
                                      </p:cBhvr>
                                      <p:to>
                                        <p:strVal val="visible"/>
                                      </p:to>
                                    </p:set>
                                    <p:animEffect transition="in" filter="checkerboard(across)">
                                      <p:cBhvr>
                                        <p:cTn id="38" dur="500"/>
                                        <p:tgtEl>
                                          <p:spTgt spid="3481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リゾート">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リゾート">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582</TotalTime>
  <Words>1387</Words>
  <Application>Microsoft Office PowerPoint</Application>
  <PresentationFormat>画面に合わせる (4:3)</PresentationFormat>
  <Paragraphs>236</Paragraphs>
  <Slides>28</Slides>
  <Notes>28</Notes>
  <HiddenSlides>0</HiddenSlides>
  <MMClips>0</MMClips>
  <ScaleCrop>false</ScaleCrop>
  <HeadingPairs>
    <vt:vector size="4" baseType="variant">
      <vt:variant>
        <vt:lpstr>テーマ</vt:lpstr>
      </vt:variant>
      <vt:variant>
        <vt:i4>1</vt:i4>
      </vt:variant>
      <vt:variant>
        <vt:lpstr>スライド タイトル</vt:lpstr>
      </vt:variant>
      <vt:variant>
        <vt:i4>28</vt:i4>
      </vt:variant>
    </vt:vector>
  </HeadingPairs>
  <TitlesOfParts>
    <vt:vector size="29" baseType="lpstr">
      <vt:lpstr>リゾート</vt:lpstr>
      <vt:lpstr>摂食障害 （拒食症・過食症） とは</vt:lpstr>
      <vt:lpstr>この教室の目的</vt:lpstr>
      <vt:lpstr>摂食障害に関するよくある誤解</vt:lpstr>
      <vt:lpstr>摂食障害を どう理解するか</vt:lpstr>
      <vt:lpstr>摂食障害のいろいろな呼び方</vt:lpstr>
      <vt:lpstr>拒食症と過食症は・・・</vt:lpstr>
      <vt:lpstr>「摂食障害」とは？</vt:lpstr>
      <vt:lpstr>拒食症の診断基準（アメリカの基準DSM-Ⅳ-TR）</vt:lpstr>
      <vt:lpstr>過食症の診断基準</vt:lpstr>
      <vt:lpstr>むちゃ食い障害の診断基準</vt:lpstr>
      <vt:lpstr>摂食障害の診断基準（まとめ）</vt:lpstr>
      <vt:lpstr>・・・ただし、（繰り返しますが）</vt:lpstr>
      <vt:lpstr>摂食障害の頻度</vt:lpstr>
      <vt:lpstr>摂食障害の食事の特徴</vt:lpstr>
      <vt:lpstr>食行動の特徴（１）</vt:lpstr>
      <vt:lpstr>食行動の特徴（２）</vt:lpstr>
      <vt:lpstr>摂食障害の体の特徴</vt:lpstr>
      <vt:lpstr>普通のダイエッ トとの違い</vt:lpstr>
      <vt:lpstr>摂食障害は どのようにして起こるのか</vt:lpstr>
      <vt:lpstr>摂食障害の要因</vt:lpstr>
      <vt:lpstr>スライド 21</vt:lpstr>
      <vt:lpstr>よくある対人関係のパターン</vt:lpstr>
      <vt:lpstr>摂食障害とコミュニケーション</vt:lpstr>
      <vt:lpstr>摂食障害の治療の原則</vt:lpstr>
      <vt:lpstr>摂食障害治療の基本</vt:lpstr>
      <vt:lpstr>回復するまでどのくらいかかる</vt:lpstr>
      <vt:lpstr>予後に ついて</vt:lpstr>
      <vt:lpstr>摂食障害とうまくつきあうには</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摂食障害 （拒食症・過食症） とは</dc:title>
  <dc:creator>noma</dc:creator>
  <cp:lastModifiedBy>yuki mizuhara</cp:lastModifiedBy>
  <cp:revision>58</cp:revision>
  <dcterms:created xsi:type="dcterms:W3CDTF">2010-04-27T16:15:51Z</dcterms:created>
  <dcterms:modified xsi:type="dcterms:W3CDTF">2012-07-21T18:27:02Z</dcterms:modified>
</cp:coreProperties>
</file>